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sldIdLst>
    <p:sldId id="316" r:id="rId2"/>
    <p:sldId id="323" r:id="rId3"/>
    <p:sldId id="321" r:id="rId4"/>
    <p:sldId id="941" r:id="rId5"/>
    <p:sldId id="939" r:id="rId6"/>
    <p:sldId id="940" r:id="rId7"/>
    <p:sldId id="942" r:id="rId8"/>
    <p:sldId id="944" r:id="rId9"/>
    <p:sldId id="897" r:id="rId10"/>
    <p:sldId id="945" r:id="rId11"/>
    <p:sldId id="946" r:id="rId12"/>
    <p:sldId id="947" r:id="rId13"/>
    <p:sldId id="980" r:id="rId14"/>
    <p:sldId id="981" r:id="rId15"/>
    <p:sldId id="948" r:id="rId16"/>
    <p:sldId id="949" r:id="rId17"/>
    <p:sldId id="950" r:id="rId18"/>
    <p:sldId id="951" r:id="rId19"/>
    <p:sldId id="989" r:id="rId20"/>
    <p:sldId id="982" r:id="rId21"/>
    <p:sldId id="984" r:id="rId22"/>
    <p:sldId id="983" r:id="rId23"/>
    <p:sldId id="986" r:id="rId24"/>
    <p:sldId id="985" r:id="rId25"/>
    <p:sldId id="952" r:id="rId26"/>
    <p:sldId id="953" r:id="rId27"/>
    <p:sldId id="901" r:id="rId28"/>
    <p:sldId id="954" r:id="rId29"/>
    <p:sldId id="955" r:id="rId30"/>
    <p:sldId id="987" r:id="rId31"/>
    <p:sldId id="988" r:id="rId32"/>
    <p:sldId id="956" r:id="rId33"/>
    <p:sldId id="888" r:id="rId34"/>
    <p:sldId id="957" r:id="rId35"/>
    <p:sldId id="958" r:id="rId36"/>
    <p:sldId id="959" r:id="rId37"/>
    <p:sldId id="960" r:id="rId38"/>
    <p:sldId id="889" r:id="rId39"/>
    <p:sldId id="963" r:id="rId40"/>
    <p:sldId id="892" r:id="rId41"/>
    <p:sldId id="893" r:id="rId42"/>
    <p:sldId id="964" r:id="rId43"/>
    <p:sldId id="895" r:id="rId44"/>
    <p:sldId id="898" r:id="rId45"/>
    <p:sldId id="896" r:id="rId46"/>
    <p:sldId id="961" r:id="rId47"/>
    <p:sldId id="965" r:id="rId48"/>
    <p:sldId id="899" r:id="rId49"/>
    <p:sldId id="968" r:id="rId50"/>
    <p:sldId id="966" r:id="rId51"/>
    <p:sldId id="967" r:id="rId52"/>
    <p:sldId id="909" r:id="rId53"/>
    <p:sldId id="910" r:id="rId54"/>
    <p:sldId id="911" r:id="rId55"/>
    <p:sldId id="969" r:id="rId56"/>
    <p:sldId id="970" r:id="rId57"/>
    <p:sldId id="962" r:id="rId58"/>
    <p:sldId id="912" r:id="rId59"/>
    <p:sldId id="913" r:id="rId60"/>
    <p:sldId id="971" r:id="rId61"/>
    <p:sldId id="973" r:id="rId62"/>
    <p:sldId id="976" r:id="rId63"/>
    <p:sldId id="974" r:id="rId64"/>
    <p:sldId id="975" r:id="rId65"/>
    <p:sldId id="977" r:id="rId66"/>
    <p:sldId id="978" r:id="rId67"/>
    <p:sldId id="979" r:id="rId68"/>
    <p:sldId id="84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CC"/>
    <a:srgbClr val="044823"/>
    <a:srgbClr val="036411"/>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5" autoAdjust="0"/>
    <p:restoredTop sz="92980" autoAdjust="0"/>
  </p:normalViewPr>
  <p:slideViewPr>
    <p:cSldViewPr>
      <p:cViewPr varScale="1">
        <p:scale>
          <a:sx n="164" d="100"/>
          <a:sy n="164" d="100"/>
        </p:scale>
        <p:origin x="1592" y="92"/>
      </p:cViewPr>
      <p:guideLst>
        <p:guide orient="horz" pos="2160"/>
        <p:guide pos="2880"/>
      </p:guideLst>
    </p:cSldViewPr>
  </p:slideViewPr>
  <p:notesTextViewPr>
    <p:cViewPr>
      <p:scale>
        <a:sx n="1" d="1"/>
        <a:sy n="1" d="1"/>
      </p:scale>
      <p:origin x="0" y="0"/>
    </p:cViewPr>
  </p:notesTextViewPr>
  <p:sorterViewPr>
    <p:cViewPr>
      <p:scale>
        <a:sx n="125" d="100"/>
        <a:sy n="125" d="100"/>
      </p:scale>
      <p:origin x="0" y="-1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Wong" userId="ffaff864a26d44c2" providerId="LiveId" clId="{255C121D-4375-4C84-B98A-4CF6C240127D}"/>
    <pc:docChg chg="custSel modSld">
      <pc:chgData name="Jones Wong" userId="ffaff864a26d44c2" providerId="LiveId" clId="{255C121D-4375-4C84-B98A-4CF6C240127D}" dt="2024-02-28T05:52:06.323" v="19" actId="20577"/>
      <pc:docMkLst>
        <pc:docMk/>
      </pc:docMkLst>
      <pc:sldChg chg="modSp mod">
        <pc:chgData name="Jones Wong" userId="ffaff864a26d44c2" providerId="LiveId" clId="{255C121D-4375-4C84-B98A-4CF6C240127D}" dt="2024-02-27T07:52:57.958" v="8" actId="20577"/>
        <pc:sldMkLst>
          <pc:docMk/>
          <pc:sldMk cId="1257846598" sldId="316"/>
        </pc:sldMkLst>
        <pc:spChg chg="mod">
          <ac:chgData name="Jones Wong" userId="ffaff864a26d44c2" providerId="LiveId" clId="{255C121D-4375-4C84-B98A-4CF6C240127D}" dt="2024-02-27T07:52:57.958" v="8" actId="20577"/>
          <ac:spMkLst>
            <pc:docMk/>
            <pc:sldMk cId="1257846598" sldId="316"/>
            <ac:spMk id="10" creationId="{840F840D-936F-4AD8-8340-7293D12B4FB4}"/>
          </ac:spMkLst>
        </pc:spChg>
      </pc:sldChg>
      <pc:sldChg chg="modSp mod">
        <pc:chgData name="Jones Wong" userId="ffaff864a26d44c2" providerId="LiveId" clId="{255C121D-4375-4C84-B98A-4CF6C240127D}" dt="2024-02-28T05:52:06.323" v="19" actId="20577"/>
        <pc:sldMkLst>
          <pc:docMk/>
          <pc:sldMk cId="1885269025" sldId="911"/>
        </pc:sldMkLst>
        <pc:spChg chg="mod">
          <ac:chgData name="Jones Wong" userId="ffaff864a26d44c2" providerId="LiveId" clId="{255C121D-4375-4C84-B98A-4CF6C240127D}" dt="2024-02-28T05:52:06.323" v="19" actId="20577"/>
          <ac:spMkLst>
            <pc:docMk/>
            <pc:sldMk cId="1885269025" sldId="911"/>
            <ac:spMk id="7" creationId="{00000000-0000-0000-0000-000000000000}"/>
          </ac:spMkLst>
        </pc:spChg>
      </pc:sldChg>
      <pc:sldChg chg="modSp mod">
        <pc:chgData name="Jones Wong" userId="ffaff864a26d44c2" providerId="LiveId" clId="{255C121D-4375-4C84-B98A-4CF6C240127D}" dt="2024-02-28T05:07:03.378" v="10" actId="20577"/>
        <pc:sldMkLst>
          <pc:docMk/>
          <pc:sldMk cId="1680353891" sldId="944"/>
        </pc:sldMkLst>
        <pc:spChg chg="mod">
          <ac:chgData name="Jones Wong" userId="ffaff864a26d44c2" providerId="LiveId" clId="{255C121D-4375-4C84-B98A-4CF6C240127D}" dt="2024-02-28T05:07:03.378" v="10" actId="20577"/>
          <ac:spMkLst>
            <pc:docMk/>
            <pc:sldMk cId="1680353891" sldId="944"/>
            <ac:spMk id="2" creationId="{2ED3B344-68F9-4441-9D5D-C57DF2B1DDE1}"/>
          </ac:spMkLst>
        </pc:spChg>
      </pc:sldChg>
      <pc:sldChg chg="modSp mod">
        <pc:chgData name="Jones Wong" userId="ffaff864a26d44c2" providerId="LiveId" clId="{255C121D-4375-4C84-B98A-4CF6C240127D}" dt="2024-02-28T05:24:15.343" v="12" actId="27636"/>
        <pc:sldMkLst>
          <pc:docMk/>
          <pc:sldMk cId="686252128" sldId="981"/>
        </pc:sldMkLst>
        <pc:spChg chg="mod">
          <ac:chgData name="Jones Wong" userId="ffaff864a26d44c2" providerId="LiveId" clId="{255C121D-4375-4C84-B98A-4CF6C240127D}" dt="2024-02-28T05:24:15.343" v="12" actId="27636"/>
          <ac:spMkLst>
            <pc:docMk/>
            <pc:sldMk cId="686252128" sldId="981"/>
            <ac:spMk id="2" creationId="{E353B74F-4A9C-486B-A0C5-210256A39283}"/>
          </ac:spMkLst>
        </pc:spChg>
      </pc:sldChg>
      <pc:sldChg chg="modSp">
        <pc:chgData name="Jones Wong" userId="ffaff864a26d44c2" providerId="LiveId" clId="{255C121D-4375-4C84-B98A-4CF6C240127D}" dt="2024-02-28T05:24:15.280" v="11" actId="20577"/>
        <pc:sldMkLst>
          <pc:docMk/>
          <pc:sldMk cId="1017509778" sldId="986"/>
        </pc:sldMkLst>
        <pc:spChg chg="mod">
          <ac:chgData name="Jones Wong" userId="ffaff864a26d44c2" providerId="LiveId" clId="{255C121D-4375-4C84-B98A-4CF6C240127D}" dt="2024-02-28T05:24:15.280" v="11" actId="20577"/>
          <ac:spMkLst>
            <pc:docMk/>
            <pc:sldMk cId="1017509778" sldId="986"/>
            <ac:spMk id="2" creationId="{5FAE5FDE-CDC1-4A0C-A008-44F130EEC14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441C7-5F8F-43CE-A8BC-C497770BB6F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1BF428F7-9B58-4622-83C0-CDF0667BDCF7}">
      <dgm:prSet phldrT="[文本]" custT="1"/>
      <dgm:spPr>
        <a:ln>
          <a:solidFill>
            <a:srgbClr val="C00000"/>
          </a:solidFill>
        </a:ln>
      </dgm:spPr>
      <dgm:t>
        <a:bodyPr/>
        <a:lstStyle/>
        <a:p>
          <a:r>
            <a:rPr lang="zh-CN" altLang="en-US" sz="2000" b="1" dirty="0"/>
            <a:t>计算机分类</a:t>
          </a:r>
        </a:p>
      </dgm:t>
    </dgm:pt>
    <dgm:pt modelId="{0C9A6C57-7B5A-4ECB-BAB5-6E06BC0CBF04}" type="parTrans" cxnId="{597572B7-87A5-4767-9E40-AACCF43A0AC8}">
      <dgm:prSet/>
      <dgm:spPr/>
      <dgm:t>
        <a:bodyPr/>
        <a:lstStyle/>
        <a:p>
          <a:endParaRPr lang="zh-CN" altLang="en-US"/>
        </a:p>
      </dgm:t>
    </dgm:pt>
    <dgm:pt modelId="{77D1DB19-F11D-46E8-8691-F3B10279D73D}" type="sibTrans" cxnId="{597572B7-87A5-4767-9E40-AACCF43A0AC8}">
      <dgm:prSet/>
      <dgm:spPr/>
      <dgm:t>
        <a:bodyPr/>
        <a:lstStyle/>
        <a:p>
          <a:endParaRPr lang="zh-CN" altLang="en-US"/>
        </a:p>
      </dgm:t>
    </dgm:pt>
    <dgm:pt modelId="{4AE5DD77-783A-43AA-BF38-904924FD1B8A}">
      <dgm:prSet phldrT="[文本]" custT="1"/>
      <dgm:spPr>
        <a:ln>
          <a:solidFill>
            <a:schemeClr val="accent2"/>
          </a:solidFill>
        </a:ln>
      </dgm:spPr>
      <dgm:t>
        <a:bodyPr/>
        <a:lstStyle/>
        <a:p>
          <a:r>
            <a:rPr lang="zh-CN" altLang="en-US" sz="2000" b="1" dirty="0"/>
            <a:t>根据尺寸</a:t>
          </a:r>
        </a:p>
      </dgm:t>
    </dgm:pt>
    <dgm:pt modelId="{771FB59B-071F-48B6-B9CB-05CC663FDC1C}" type="parTrans" cxnId="{B173A24A-2B3E-42D3-B579-6F712423D260}">
      <dgm:prSet/>
      <dgm:spPr/>
      <dgm:t>
        <a:bodyPr/>
        <a:lstStyle/>
        <a:p>
          <a:endParaRPr lang="zh-CN" altLang="en-US"/>
        </a:p>
      </dgm:t>
    </dgm:pt>
    <dgm:pt modelId="{C254225B-93DE-4EC5-9771-848E79DA9EE2}" type="sibTrans" cxnId="{B173A24A-2B3E-42D3-B579-6F712423D260}">
      <dgm:prSet/>
      <dgm:spPr/>
      <dgm:t>
        <a:bodyPr/>
        <a:lstStyle/>
        <a:p>
          <a:endParaRPr lang="zh-CN" altLang="en-US"/>
        </a:p>
      </dgm:t>
    </dgm:pt>
    <dgm:pt modelId="{790BF064-0DD0-4B37-8032-9ADBA76E3B90}">
      <dgm:prSet phldrT="[文本]"/>
      <dgm:spPr/>
      <dgm:t>
        <a:bodyPr/>
        <a:lstStyle/>
        <a:p>
          <a:r>
            <a:rPr lang="zh-CN" altLang="en-US" b="1" dirty="0"/>
            <a:t>微型机</a:t>
          </a:r>
        </a:p>
      </dgm:t>
    </dgm:pt>
    <dgm:pt modelId="{8B91021F-72A7-417C-A125-0D20A5645095}" type="parTrans" cxnId="{391FEADD-2117-462D-B885-5F690B5E7A7F}">
      <dgm:prSet/>
      <dgm:spPr/>
      <dgm:t>
        <a:bodyPr/>
        <a:lstStyle/>
        <a:p>
          <a:endParaRPr lang="zh-CN" altLang="en-US"/>
        </a:p>
      </dgm:t>
    </dgm:pt>
    <dgm:pt modelId="{C63B6507-E64F-4366-8D59-1CAD29CE14F1}" type="sibTrans" cxnId="{391FEADD-2117-462D-B885-5F690B5E7A7F}">
      <dgm:prSet/>
      <dgm:spPr/>
      <dgm:t>
        <a:bodyPr/>
        <a:lstStyle/>
        <a:p>
          <a:endParaRPr lang="zh-CN" altLang="en-US"/>
        </a:p>
      </dgm:t>
    </dgm:pt>
    <dgm:pt modelId="{FCC34F09-FA19-4C0F-A134-70927D0C8B73}">
      <dgm:prSet phldrT="[文本]"/>
      <dgm:spPr/>
      <dgm:t>
        <a:bodyPr/>
        <a:lstStyle/>
        <a:p>
          <a:r>
            <a:rPr lang="zh-CN" altLang="en-US" b="1" dirty="0"/>
            <a:t>模拟计算机</a:t>
          </a:r>
        </a:p>
      </dgm:t>
    </dgm:pt>
    <dgm:pt modelId="{86E9EA14-1E04-4F69-88D6-6B205771E09F}" type="parTrans" cxnId="{C25F0653-03A2-4580-BB51-A391B38469E1}">
      <dgm:prSet/>
      <dgm:spPr/>
      <dgm:t>
        <a:bodyPr/>
        <a:lstStyle/>
        <a:p>
          <a:endParaRPr lang="zh-CN" altLang="en-US"/>
        </a:p>
      </dgm:t>
    </dgm:pt>
    <dgm:pt modelId="{8D314CB5-FE88-4D05-AEE7-569EA1ABEC1E}" type="sibTrans" cxnId="{C25F0653-03A2-4580-BB51-A391B38469E1}">
      <dgm:prSet/>
      <dgm:spPr/>
      <dgm:t>
        <a:bodyPr/>
        <a:lstStyle/>
        <a:p>
          <a:endParaRPr lang="zh-CN" altLang="en-US"/>
        </a:p>
      </dgm:t>
    </dgm:pt>
    <dgm:pt modelId="{339914B3-2BC5-4F26-95FD-791A28906A31}">
      <dgm:prSet phldrT="[文本]" custT="1"/>
      <dgm:spPr>
        <a:ln>
          <a:solidFill>
            <a:schemeClr val="accent2"/>
          </a:solidFill>
        </a:ln>
      </dgm:spPr>
      <dgm:t>
        <a:bodyPr/>
        <a:lstStyle/>
        <a:p>
          <a:r>
            <a:rPr lang="zh-CN" altLang="en-US" sz="2000" b="1" dirty="0"/>
            <a:t>根据用途</a:t>
          </a:r>
        </a:p>
      </dgm:t>
    </dgm:pt>
    <dgm:pt modelId="{D3C69592-D8D5-43E8-A720-C3B1E4104208}" type="parTrans" cxnId="{280A08AB-DB35-4D0D-AFAC-F068F49DAE24}">
      <dgm:prSet/>
      <dgm:spPr/>
      <dgm:t>
        <a:bodyPr/>
        <a:lstStyle/>
        <a:p>
          <a:endParaRPr lang="zh-CN" altLang="en-US"/>
        </a:p>
      </dgm:t>
    </dgm:pt>
    <dgm:pt modelId="{9179A3C3-59D1-4423-9770-296C0A3E5DC8}" type="sibTrans" cxnId="{280A08AB-DB35-4D0D-AFAC-F068F49DAE24}">
      <dgm:prSet/>
      <dgm:spPr/>
      <dgm:t>
        <a:bodyPr/>
        <a:lstStyle/>
        <a:p>
          <a:endParaRPr lang="zh-CN" altLang="en-US"/>
        </a:p>
      </dgm:t>
    </dgm:pt>
    <dgm:pt modelId="{CAF3D466-ED79-4DD7-87B0-5031B178BB28}">
      <dgm:prSet phldrT="[文本]"/>
      <dgm:spPr/>
      <dgm:t>
        <a:bodyPr/>
        <a:lstStyle/>
        <a:p>
          <a:r>
            <a:rPr lang="zh-CN" altLang="en-US" b="1" dirty="0"/>
            <a:t>专用计算机</a:t>
          </a:r>
        </a:p>
      </dgm:t>
    </dgm:pt>
    <dgm:pt modelId="{DC9C55E3-9026-410E-8596-EECE5C6D7BB2}" type="parTrans" cxnId="{7496CDDD-BBA5-4615-952B-6BE7328FDC90}">
      <dgm:prSet/>
      <dgm:spPr/>
      <dgm:t>
        <a:bodyPr/>
        <a:lstStyle/>
        <a:p>
          <a:endParaRPr lang="zh-CN" altLang="en-US"/>
        </a:p>
      </dgm:t>
    </dgm:pt>
    <dgm:pt modelId="{88209D5E-D9EC-46BB-8337-F16C43D8DCBE}" type="sibTrans" cxnId="{7496CDDD-BBA5-4615-952B-6BE7328FDC90}">
      <dgm:prSet/>
      <dgm:spPr/>
      <dgm:t>
        <a:bodyPr/>
        <a:lstStyle/>
        <a:p>
          <a:endParaRPr lang="zh-CN" altLang="en-US"/>
        </a:p>
      </dgm:t>
    </dgm:pt>
    <dgm:pt modelId="{F127CC1A-3490-4C25-8C78-70337E51B3BD}">
      <dgm:prSet phldrT="[文本]"/>
      <dgm:spPr/>
      <dgm:t>
        <a:bodyPr/>
        <a:lstStyle/>
        <a:p>
          <a:r>
            <a:rPr lang="zh-CN" altLang="en-US" b="1" dirty="0"/>
            <a:t>通用计算机</a:t>
          </a:r>
        </a:p>
      </dgm:t>
    </dgm:pt>
    <dgm:pt modelId="{0E561A09-BF4E-4354-9AA1-22F9648584F3}" type="parTrans" cxnId="{0EDB3B87-C778-4274-8AA6-AB4E17E0FB2F}">
      <dgm:prSet/>
      <dgm:spPr/>
      <dgm:t>
        <a:bodyPr/>
        <a:lstStyle/>
        <a:p>
          <a:endParaRPr lang="zh-CN" altLang="en-US"/>
        </a:p>
      </dgm:t>
    </dgm:pt>
    <dgm:pt modelId="{118362F6-6A98-4C4D-B851-ADB50E7F03FA}" type="sibTrans" cxnId="{0EDB3B87-C778-4274-8AA6-AB4E17E0FB2F}">
      <dgm:prSet/>
      <dgm:spPr/>
      <dgm:t>
        <a:bodyPr/>
        <a:lstStyle/>
        <a:p>
          <a:endParaRPr lang="zh-CN" altLang="en-US"/>
        </a:p>
      </dgm:t>
    </dgm:pt>
    <dgm:pt modelId="{02465171-208A-4E6F-A143-5B786E9ED462}">
      <dgm:prSet phldrT="[文本]"/>
      <dgm:spPr/>
      <dgm:t>
        <a:bodyPr/>
        <a:lstStyle/>
        <a:p>
          <a:r>
            <a:rPr lang="zh-CN" altLang="en-US" b="1" dirty="0"/>
            <a:t>数字计算机</a:t>
          </a:r>
        </a:p>
      </dgm:t>
    </dgm:pt>
    <dgm:pt modelId="{30A0DF2A-56E2-4214-90C9-B3A0F3C3B993}" type="parTrans" cxnId="{8ECFB3B9-9743-4EF8-9985-A2517A7D8BA2}">
      <dgm:prSet/>
      <dgm:spPr/>
      <dgm:t>
        <a:bodyPr/>
        <a:lstStyle/>
        <a:p>
          <a:endParaRPr lang="zh-CN" altLang="en-US"/>
        </a:p>
      </dgm:t>
    </dgm:pt>
    <dgm:pt modelId="{257A5E36-1AF8-4709-9F36-59453610261D}" type="sibTrans" cxnId="{8ECFB3B9-9743-4EF8-9985-A2517A7D8BA2}">
      <dgm:prSet/>
      <dgm:spPr/>
      <dgm:t>
        <a:bodyPr/>
        <a:lstStyle/>
        <a:p>
          <a:endParaRPr lang="zh-CN" altLang="en-US"/>
        </a:p>
      </dgm:t>
    </dgm:pt>
    <dgm:pt modelId="{42F43EED-D74A-4631-9D14-76C38767B45D}">
      <dgm:prSet phldrT="[文本]"/>
      <dgm:spPr/>
      <dgm:t>
        <a:bodyPr/>
        <a:lstStyle/>
        <a:p>
          <a:r>
            <a:rPr lang="zh-CN" altLang="en-US" b="1" dirty="0"/>
            <a:t>混合计算机</a:t>
          </a:r>
        </a:p>
      </dgm:t>
    </dgm:pt>
    <dgm:pt modelId="{12567D9D-6485-4553-9D4C-81C121086690}" type="parTrans" cxnId="{78CD8191-4E47-4766-BDE9-9D72A05A466A}">
      <dgm:prSet/>
      <dgm:spPr/>
      <dgm:t>
        <a:bodyPr/>
        <a:lstStyle/>
        <a:p>
          <a:endParaRPr lang="zh-CN" altLang="en-US"/>
        </a:p>
      </dgm:t>
    </dgm:pt>
    <dgm:pt modelId="{370DF083-82F8-44E0-86EA-0D5FF9D5870E}" type="sibTrans" cxnId="{78CD8191-4E47-4766-BDE9-9D72A05A466A}">
      <dgm:prSet/>
      <dgm:spPr/>
      <dgm:t>
        <a:bodyPr/>
        <a:lstStyle/>
        <a:p>
          <a:endParaRPr lang="zh-CN" altLang="en-US"/>
        </a:p>
      </dgm:t>
    </dgm:pt>
    <dgm:pt modelId="{79C27BE3-6E1B-4F91-B7C3-F3B976707858}">
      <dgm:prSet phldrT="[文本]"/>
      <dgm:spPr/>
      <dgm:t>
        <a:bodyPr/>
        <a:lstStyle/>
        <a:p>
          <a:r>
            <a:rPr lang="zh-CN" altLang="en-US" b="1" dirty="0"/>
            <a:t>小型机</a:t>
          </a:r>
        </a:p>
      </dgm:t>
    </dgm:pt>
    <dgm:pt modelId="{8DE02120-1DFD-49C3-B7A5-DE2ED23E1222}" type="parTrans" cxnId="{C9E963CD-EADA-47AF-9E3E-A04CBDB4CD78}">
      <dgm:prSet/>
      <dgm:spPr/>
      <dgm:t>
        <a:bodyPr/>
        <a:lstStyle/>
        <a:p>
          <a:endParaRPr lang="zh-CN" altLang="en-US"/>
        </a:p>
      </dgm:t>
    </dgm:pt>
    <dgm:pt modelId="{BBE4B524-0482-4CAC-93DE-98E84176C07F}" type="sibTrans" cxnId="{C9E963CD-EADA-47AF-9E3E-A04CBDB4CD78}">
      <dgm:prSet/>
      <dgm:spPr/>
      <dgm:t>
        <a:bodyPr/>
        <a:lstStyle/>
        <a:p>
          <a:endParaRPr lang="zh-CN" altLang="en-US"/>
        </a:p>
      </dgm:t>
    </dgm:pt>
    <dgm:pt modelId="{F795B23B-265F-4E80-AB91-14F5BC580A8A}">
      <dgm:prSet phldrT="[文本]"/>
      <dgm:spPr/>
      <dgm:t>
        <a:bodyPr/>
        <a:lstStyle/>
        <a:p>
          <a:r>
            <a:rPr lang="zh-CN" altLang="en-US" b="1" dirty="0"/>
            <a:t>中型机</a:t>
          </a:r>
        </a:p>
      </dgm:t>
    </dgm:pt>
    <dgm:pt modelId="{3C68C4AA-D139-464F-8F98-5FD6295D01AA}" type="parTrans" cxnId="{BFC1A094-FA7C-47D7-9D8D-3DFDD1E8191F}">
      <dgm:prSet/>
      <dgm:spPr/>
      <dgm:t>
        <a:bodyPr/>
        <a:lstStyle/>
        <a:p>
          <a:endParaRPr lang="zh-CN" altLang="en-US"/>
        </a:p>
      </dgm:t>
    </dgm:pt>
    <dgm:pt modelId="{DAB01D0A-924E-4FDD-B9F2-47D20750B0AF}" type="sibTrans" cxnId="{BFC1A094-FA7C-47D7-9D8D-3DFDD1E8191F}">
      <dgm:prSet/>
      <dgm:spPr/>
      <dgm:t>
        <a:bodyPr/>
        <a:lstStyle/>
        <a:p>
          <a:endParaRPr lang="zh-CN" altLang="en-US"/>
        </a:p>
      </dgm:t>
    </dgm:pt>
    <dgm:pt modelId="{6F0805A7-168E-4738-B6C4-683D86D082BA}">
      <dgm:prSet phldrT="[文本]"/>
      <dgm:spPr/>
      <dgm:t>
        <a:bodyPr/>
        <a:lstStyle/>
        <a:p>
          <a:r>
            <a:rPr lang="zh-CN" altLang="en-US" b="1" dirty="0"/>
            <a:t>大型机</a:t>
          </a:r>
        </a:p>
      </dgm:t>
    </dgm:pt>
    <dgm:pt modelId="{9685EAFE-E9B4-40F7-8E99-1CFE834465BA}" type="parTrans" cxnId="{75099A66-A6F9-419B-98F1-2FB920C9C768}">
      <dgm:prSet/>
      <dgm:spPr/>
      <dgm:t>
        <a:bodyPr/>
        <a:lstStyle/>
        <a:p>
          <a:endParaRPr lang="zh-CN" altLang="en-US"/>
        </a:p>
      </dgm:t>
    </dgm:pt>
    <dgm:pt modelId="{2C470632-2F2B-4A65-B700-829307718D74}" type="sibTrans" cxnId="{75099A66-A6F9-419B-98F1-2FB920C9C768}">
      <dgm:prSet/>
      <dgm:spPr/>
      <dgm:t>
        <a:bodyPr/>
        <a:lstStyle/>
        <a:p>
          <a:endParaRPr lang="zh-CN" altLang="en-US"/>
        </a:p>
      </dgm:t>
    </dgm:pt>
    <dgm:pt modelId="{EE71C255-F031-49D0-B4CB-EBA04ABDAE78}">
      <dgm:prSet phldrT="[文本]" custT="1"/>
      <dgm:spPr>
        <a:ln>
          <a:solidFill>
            <a:schemeClr val="accent2"/>
          </a:solidFill>
        </a:ln>
      </dgm:spPr>
      <dgm:t>
        <a:bodyPr/>
        <a:lstStyle/>
        <a:p>
          <a:r>
            <a:rPr lang="zh-CN" altLang="en-US" sz="2000" b="1" dirty="0"/>
            <a:t>根据类型</a:t>
          </a:r>
        </a:p>
      </dgm:t>
    </dgm:pt>
    <dgm:pt modelId="{AA4DD2FF-4190-46A1-99BC-1AD4E7FD8028}" type="parTrans" cxnId="{E8EF9897-1FA0-4FDC-B287-C1088C092C62}">
      <dgm:prSet/>
      <dgm:spPr/>
      <dgm:t>
        <a:bodyPr/>
        <a:lstStyle/>
        <a:p>
          <a:endParaRPr lang="zh-CN" altLang="en-US"/>
        </a:p>
      </dgm:t>
    </dgm:pt>
    <dgm:pt modelId="{92E6E082-DB9F-411F-A686-E9AA3D2786E2}" type="sibTrans" cxnId="{E8EF9897-1FA0-4FDC-B287-C1088C092C62}">
      <dgm:prSet/>
      <dgm:spPr/>
      <dgm:t>
        <a:bodyPr/>
        <a:lstStyle/>
        <a:p>
          <a:endParaRPr lang="zh-CN" altLang="en-US"/>
        </a:p>
      </dgm:t>
    </dgm:pt>
    <dgm:pt modelId="{EB0A2343-1CFF-414A-8201-C6645349963D}">
      <dgm:prSet phldrT="[文本]"/>
      <dgm:spPr/>
      <dgm:t>
        <a:bodyPr/>
        <a:lstStyle/>
        <a:p>
          <a:r>
            <a:rPr lang="zh-CN" altLang="en-US" b="1" dirty="0"/>
            <a:t>巨型机</a:t>
          </a:r>
        </a:p>
      </dgm:t>
    </dgm:pt>
    <dgm:pt modelId="{10240C23-A5B3-428D-B3E5-6162213B4A38}" type="parTrans" cxnId="{9D3454CA-91AC-4A46-B521-3B9F155C7503}">
      <dgm:prSet/>
      <dgm:spPr/>
      <dgm:t>
        <a:bodyPr/>
        <a:lstStyle/>
        <a:p>
          <a:endParaRPr lang="zh-CN" altLang="en-US"/>
        </a:p>
      </dgm:t>
    </dgm:pt>
    <dgm:pt modelId="{49E7102B-0152-4678-8C11-84CCCEE400EF}" type="sibTrans" cxnId="{9D3454CA-91AC-4A46-B521-3B9F155C7503}">
      <dgm:prSet/>
      <dgm:spPr/>
      <dgm:t>
        <a:bodyPr/>
        <a:lstStyle/>
        <a:p>
          <a:endParaRPr lang="zh-CN" altLang="en-US"/>
        </a:p>
      </dgm:t>
    </dgm:pt>
    <dgm:pt modelId="{C07DA645-679B-44D9-8CE5-C3E12A606D9F}" type="pres">
      <dgm:prSet presAssocID="{409441C7-5F8F-43CE-A8BC-C497770BB6FE}" presName="hierChild1" presStyleCnt="0">
        <dgm:presLayoutVars>
          <dgm:chPref val="1"/>
          <dgm:dir/>
          <dgm:animOne val="branch"/>
          <dgm:animLvl val="lvl"/>
          <dgm:resizeHandles/>
        </dgm:presLayoutVars>
      </dgm:prSet>
      <dgm:spPr/>
    </dgm:pt>
    <dgm:pt modelId="{09FB463C-F030-4414-921D-8B99899910A3}" type="pres">
      <dgm:prSet presAssocID="{1BF428F7-9B58-4622-83C0-CDF0667BDCF7}" presName="hierRoot1" presStyleCnt="0"/>
      <dgm:spPr/>
    </dgm:pt>
    <dgm:pt modelId="{49C32971-60D4-47CB-BBDD-FADD61180FE6}" type="pres">
      <dgm:prSet presAssocID="{1BF428F7-9B58-4622-83C0-CDF0667BDCF7}" presName="composite" presStyleCnt="0"/>
      <dgm:spPr/>
    </dgm:pt>
    <dgm:pt modelId="{70458DE6-6F85-4F4A-8FF5-31E741778D36}" type="pres">
      <dgm:prSet presAssocID="{1BF428F7-9B58-4622-83C0-CDF0667BDCF7}" presName="background" presStyleLbl="node0" presStyleIdx="0" presStyleCnt="1"/>
      <dgm:spPr>
        <a:solidFill>
          <a:srgbClr val="C00000"/>
        </a:solidFill>
        <a:ln>
          <a:solidFill>
            <a:srgbClr val="C00000"/>
          </a:solidFill>
        </a:ln>
      </dgm:spPr>
    </dgm:pt>
    <dgm:pt modelId="{F2CE5260-8FCB-42B4-9E19-AE164018E268}" type="pres">
      <dgm:prSet presAssocID="{1BF428F7-9B58-4622-83C0-CDF0667BDCF7}" presName="text" presStyleLbl="fgAcc0" presStyleIdx="0" presStyleCnt="1" custScaleX="268467" custScaleY="213971" custLinFactY="-100000" custLinFactNeighborX="-23825" custLinFactNeighborY="-110917">
        <dgm:presLayoutVars>
          <dgm:chPref val="3"/>
        </dgm:presLayoutVars>
      </dgm:prSet>
      <dgm:spPr/>
    </dgm:pt>
    <dgm:pt modelId="{08B592C0-3844-4CD0-BCF1-C8674F8EA775}" type="pres">
      <dgm:prSet presAssocID="{1BF428F7-9B58-4622-83C0-CDF0667BDCF7}" presName="hierChild2" presStyleCnt="0"/>
      <dgm:spPr/>
    </dgm:pt>
    <dgm:pt modelId="{0EF96839-9F49-41BB-8D6D-1320EF848B16}" type="pres">
      <dgm:prSet presAssocID="{771FB59B-071F-48B6-B9CB-05CC663FDC1C}" presName="Name10" presStyleLbl="parChTrans1D2" presStyleIdx="0" presStyleCnt="3"/>
      <dgm:spPr/>
    </dgm:pt>
    <dgm:pt modelId="{B2061FE7-1E07-4E08-9AEE-731C3B27348C}" type="pres">
      <dgm:prSet presAssocID="{4AE5DD77-783A-43AA-BF38-904924FD1B8A}" presName="hierRoot2" presStyleCnt="0"/>
      <dgm:spPr/>
    </dgm:pt>
    <dgm:pt modelId="{9DDB3CA1-7F97-4D2A-B3AB-C3435AA163BB}" type="pres">
      <dgm:prSet presAssocID="{4AE5DD77-783A-43AA-BF38-904924FD1B8A}" presName="composite2" presStyleCnt="0"/>
      <dgm:spPr/>
    </dgm:pt>
    <dgm:pt modelId="{322828D5-BD05-4502-A4BC-3DCBE118280C}" type="pres">
      <dgm:prSet presAssocID="{4AE5DD77-783A-43AA-BF38-904924FD1B8A}" presName="background2" presStyleLbl="node2" presStyleIdx="0" presStyleCnt="3"/>
      <dgm:spPr>
        <a:solidFill>
          <a:schemeClr val="accent2"/>
        </a:solidFill>
      </dgm:spPr>
    </dgm:pt>
    <dgm:pt modelId="{349C6DC8-1C3A-40C0-9F3F-4A5A1242050E}" type="pres">
      <dgm:prSet presAssocID="{4AE5DD77-783A-43AA-BF38-904924FD1B8A}" presName="text2" presStyleLbl="fgAcc2" presStyleIdx="0" presStyleCnt="3" custScaleX="230632" custScaleY="187343" custLinFactNeighborX="-13603" custLinFactNeighborY="-69878">
        <dgm:presLayoutVars>
          <dgm:chPref val="3"/>
        </dgm:presLayoutVars>
      </dgm:prSet>
      <dgm:spPr/>
    </dgm:pt>
    <dgm:pt modelId="{26328539-81F2-4068-B765-41D3DEBDD129}" type="pres">
      <dgm:prSet presAssocID="{4AE5DD77-783A-43AA-BF38-904924FD1B8A}" presName="hierChild3" presStyleCnt="0"/>
      <dgm:spPr/>
    </dgm:pt>
    <dgm:pt modelId="{A0F81C0A-4FBA-4B1E-BC55-381A3F211180}" type="pres">
      <dgm:prSet presAssocID="{8B91021F-72A7-417C-A125-0D20A5645095}" presName="Name17" presStyleLbl="parChTrans1D3" presStyleIdx="0" presStyleCnt="10"/>
      <dgm:spPr/>
    </dgm:pt>
    <dgm:pt modelId="{8A86AFF3-6A77-4281-9C2A-513DBD7E3F32}" type="pres">
      <dgm:prSet presAssocID="{790BF064-0DD0-4B37-8032-9ADBA76E3B90}" presName="hierRoot3" presStyleCnt="0"/>
      <dgm:spPr/>
    </dgm:pt>
    <dgm:pt modelId="{C4645EC8-9546-4306-9A1D-84BED532756D}" type="pres">
      <dgm:prSet presAssocID="{790BF064-0DD0-4B37-8032-9ADBA76E3B90}" presName="composite3" presStyleCnt="0"/>
      <dgm:spPr/>
    </dgm:pt>
    <dgm:pt modelId="{3F7F29E0-2DBD-4BD4-AB44-CA8F8D4C2FC5}" type="pres">
      <dgm:prSet presAssocID="{790BF064-0DD0-4B37-8032-9ADBA76E3B90}" presName="background3" presStyleLbl="node3" presStyleIdx="0" presStyleCnt="10"/>
      <dgm:spPr/>
    </dgm:pt>
    <dgm:pt modelId="{3D6E88B7-907A-4231-995F-AACFD01A5442}" type="pres">
      <dgm:prSet presAssocID="{790BF064-0DD0-4B37-8032-9ADBA76E3B90}" presName="text3" presStyleLbl="fgAcc3" presStyleIdx="0" presStyleCnt="10">
        <dgm:presLayoutVars>
          <dgm:chPref val="3"/>
        </dgm:presLayoutVars>
      </dgm:prSet>
      <dgm:spPr/>
    </dgm:pt>
    <dgm:pt modelId="{C4F49A4C-DB1E-4D7D-810D-4D08BB9CE007}" type="pres">
      <dgm:prSet presAssocID="{790BF064-0DD0-4B37-8032-9ADBA76E3B90}" presName="hierChild4" presStyleCnt="0"/>
      <dgm:spPr/>
    </dgm:pt>
    <dgm:pt modelId="{422721E1-05F4-439E-ABC2-8B8445208BCF}" type="pres">
      <dgm:prSet presAssocID="{8DE02120-1DFD-49C3-B7A5-DE2ED23E1222}" presName="Name17" presStyleLbl="parChTrans1D3" presStyleIdx="1" presStyleCnt="10"/>
      <dgm:spPr/>
    </dgm:pt>
    <dgm:pt modelId="{A453E1A5-4BA2-41C1-B218-881DBD114C35}" type="pres">
      <dgm:prSet presAssocID="{79C27BE3-6E1B-4F91-B7C3-F3B976707858}" presName="hierRoot3" presStyleCnt="0"/>
      <dgm:spPr/>
    </dgm:pt>
    <dgm:pt modelId="{24C72DBB-DAB7-4015-977B-A6952B0DB75B}" type="pres">
      <dgm:prSet presAssocID="{79C27BE3-6E1B-4F91-B7C3-F3B976707858}" presName="composite3" presStyleCnt="0"/>
      <dgm:spPr/>
    </dgm:pt>
    <dgm:pt modelId="{7227EC23-3A4E-4D6E-BE8E-467E86B3161B}" type="pres">
      <dgm:prSet presAssocID="{79C27BE3-6E1B-4F91-B7C3-F3B976707858}" presName="background3" presStyleLbl="node3" presStyleIdx="1" presStyleCnt="10"/>
      <dgm:spPr/>
    </dgm:pt>
    <dgm:pt modelId="{A80200D3-027E-4C7F-8D3E-15A44A29A15D}" type="pres">
      <dgm:prSet presAssocID="{79C27BE3-6E1B-4F91-B7C3-F3B976707858}" presName="text3" presStyleLbl="fgAcc3" presStyleIdx="1" presStyleCnt="10">
        <dgm:presLayoutVars>
          <dgm:chPref val="3"/>
        </dgm:presLayoutVars>
      </dgm:prSet>
      <dgm:spPr/>
    </dgm:pt>
    <dgm:pt modelId="{A779C880-5C52-4C55-B2C1-766C51D4E400}" type="pres">
      <dgm:prSet presAssocID="{79C27BE3-6E1B-4F91-B7C3-F3B976707858}" presName="hierChild4" presStyleCnt="0"/>
      <dgm:spPr/>
    </dgm:pt>
    <dgm:pt modelId="{15F789E4-22C5-4A39-B916-234662FC6DFB}" type="pres">
      <dgm:prSet presAssocID="{3C68C4AA-D139-464F-8F98-5FD6295D01AA}" presName="Name17" presStyleLbl="parChTrans1D3" presStyleIdx="2" presStyleCnt="10"/>
      <dgm:spPr/>
    </dgm:pt>
    <dgm:pt modelId="{78F76ACD-A4A2-426C-8454-5926A926B999}" type="pres">
      <dgm:prSet presAssocID="{F795B23B-265F-4E80-AB91-14F5BC580A8A}" presName="hierRoot3" presStyleCnt="0"/>
      <dgm:spPr/>
    </dgm:pt>
    <dgm:pt modelId="{3D161FFC-E793-4E98-AA37-2C2CBEF73422}" type="pres">
      <dgm:prSet presAssocID="{F795B23B-265F-4E80-AB91-14F5BC580A8A}" presName="composite3" presStyleCnt="0"/>
      <dgm:spPr/>
    </dgm:pt>
    <dgm:pt modelId="{B493667C-7C3E-416D-B8A7-9E702680E3CC}" type="pres">
      <dgm:prSet presAssocID="{F795B23B-265F-4E80-AB91-14F5BC580A8A}" presName="background3" presStyleLbl="node3" presStyleIdx="2" presStyleCnt="10"/>
      <dgm:spPr/>
    </dgm:pt>
    <dgm:pt modelId="{56099F76-B711-41A0-A1AD-413E6CC27BDF}" type="pres">
      <dgm:prSet presAssocID="{F795B23B-265F-4E80-AB91-14F5BC580A8A}" presName="text3" presStyleLbl="fgAcc3" presStyleIdx="2" presStyleCnt="10">
        <dgm:presLayoutVars>
          <dgm:chPref val="3"/>
        </dgm:presLayoutVars>
      </dgm:prSet>
      <dgm:spPr/>
    </dgm:pt>
    <dgm:pt modelId="{265347A4-61A2-4D94-BA63-12BBE47895B1}" type="pres">
      <dgm:prSet presAssocID="{F795B23B-265F-4E80-AB91-14F5BC580A8A}" presName="hierChild4" presStyleCnt="0"/>
      <dgm:spPr/>
    </dgm:pt>
    <dgm:pt modelId="{DD4F4F92-C853-4D37-A626-D5F9352E0348}" type="pres">
      <dgm:prSet presAssocID="{9685EAFE-E9B4-40F7-8E99-1CFE834465BA}" presName="Name17" presStyleLbl="parChTrans1D3" presStyleIdx="3" presStyleCnt="10"/>
      <dgm:spPr/>
    </dgm:pt>
    <dgm:pt modelId="{05248A99-D4EC-49CE-9CE0-DEE1D0E394C1}" type="pres">
      <dgm:prSet presAssocID="{6F0805A7-168E-4738-B6C4-683D86D082BA}" presName="hierRoot3" presStyleCnt="0"/>
      <dgm:spPr/>
    </dgm:pt>
    <dgm:pt modelId="{69F20058-9D56-4FE2-9DA4-C3B2974F3F45}" type="pres">
      <dgm:prSet presAssocID="{6F0805A7-168E-4738-B6C4-683D86D082BA}" presName="composite3" presStyleCnt="0"/>
      <dgm:spPr/>
    </dgm:pt>
    <dgm:pt modelId="{9AF65A5E-F018-4A5C-93B0-ABDBC3523A84}" type="pres">
      <dgm:prSet presAssocID="{6F0805A7-168E-4738-B6C4-683D86D082BA}" presName="background3" presStyleLbl="node3" presStyleIdx="3" presStyleCnt="10"/>
      <dgm:spPr/>
    </dgm:pt>
    <dgm:pt modelId="{7A63C207-3827-4491-B2F0-9CCFF326C8AC}" type="pres">
      <dgm:prSet presAssocID="{6F0805A7-168E-4738-B6C4-683D86D082BA}" presName="text3" presStyleLbl="fgAcc3" presStyleIdx="3" presStyleCnt="10">
        <dgm:presLayoutVars>
          <dgm:chPref val="3"/>
        </dgm:presLayoutVars>
      </dgm:prSet>
      <dgm:spPr/>
    </dgm:pt>
    <dgm:pt modelId="{56386CA2-4146-4F1C-8AC5-91CB3FFB7C20}" type="pres">
      <dgm:prSet presAssocID="{6F0805A7-168E-4738-B6C4-683D86D082BA}" presName="hierChild4" presStyleCnt="0"/>
      <dgm:spPr/>
    </dgm:pt>
    <dgm:pt modelId="{9FD63A64-9A16-4C9B-A278-10DB2398A006}" type="pres">
      <dgm:prSet presAssocID="{10240C23-A5B3-428D-B3E5-6162213B4A38}" presName="Name17" presStyleLbl="parChTrans1D3" presStyleIdx="4" presStyleCnt="10"/>
      <dgm:spPr/>
    </dgm:pt>
    <dgm:pt modelId="{77630F27-0357-41AA-959C-8E04D7BF0C80}" type="pres">
      <dgm:prSet presAssocID="{EB0A2343-1CFF-414A-8201-C6645349963D}" presName="hierRoot3" presStyleCnt="0"/>
      <dgm:spPr/>
    </dgm:pt>
    <dgm:pt modelId="{5A808584-05E9-41F1-9ACB-2BE498F3D51B}" type="pres">
      <dgm:prSet presAssocID="{EB0A2343-1CFF-414A-8201-C6645349963D}" presName="composite3" presStyleCnt="0"/>
      <dgm:spPr/>
    </dgm:pt>
    <dgm:pt modelId="{96FCB4AC-048A-4DFF-8B69-B0259F4DE374}" type="pres">
      <dgm:prSet presAssocID="{EB0A2343-1CFF-414A-8201-C6645349963D}" presName="background3" presStyleLbl="node3" presStyleIdx="4" presStyleCnt="10"/>
      <dgm:spPr/>
    </dgm:pt>
    <dgm:pt modelId="{3AA43D76-9D53-4E68-B72C-16D5AA9A5F98}" type="pres">
      <dgm:prSet presAssocID="{EB0A2343-1CFF-414A-8201-C6645349963D}" presName="text3" presStyleLbl="fgAcc3" presStyleIdx="4" presStyleCnt="10">
        <dgm:presLayoutVars>
          <dgm:chPref val="3"/>
        </dgm:presLayoutVars>
      </dgm:prSet>
      <dgm:spPr/>
    </dgm:pt>
    <dgm:pt modelId="{0D4CB732-740C-4848-80F6-026D53F97D66}" type="pres">
      <dgm:prSet presAssocID="{EB0A2343-1CFF-414A-8201-C6645349963D}" presName="hierChild4" presStyleCnt="0"/>
      <dgm:spPr/>
    </dgm:pt>
    <dgm:pt modelId="{095E7974-E819-4B9A-9B2D-B76ABC4B85BB}" type="pres">
      <dgm:prSet presAssocID="{AA4DD2FF-4190-46A1-99BC-1AD4E7FD8028}" presName="Name10" presStyleLbl="parChTrans1D2" presStyleIdx="1" presStyleCnt="3"/>
      <dgm:spPr/>
    </dgm:pt>
    <dgm:pt modelId="{45FF24E2-167C-490E-92B8-C2E5A20E8471}" type="pres">
      <dgm:prSet presAssocID="{EE71C255-F031-49D0-B4CB-EBA04ABDAE78}" presName="hierRoot2" presStyleCnt="0"/>
      <dgm:spPr/>
    </dgm:pt>
    <dgm:pt modelId="{73A8180B-0F8C-4E31-9E44-DADD9AD066E1}" type="pres">
      <dgm:prSet presAssocID="{EE71C255-F031-49D0-B4CB-EBA04ABDAE78}" presName="composite2" presStyleCnt="0"/>
      <dgm:spPr/>
    </dgm:pt>
    <dgm:pt modelId="{395B77C6-3828-44DD-A9AF-3F95E71CF31B}" type="pres">
      <dgm:prSet presAssocID="{EE71C255-F031-49D0-B4CB-EBA04ABDAE78}" presName="background2" presStyleLbl="node2" presStyleIdx="1" presStyleCnt="3"/>
      <dgm:spPr>
        <a:solidFill>
          <a:schemeClr val="accent2"/>
        </a:solidFill>
      </dgm:spPr>
    </dgm:pt>
    <dgm:pt modelId="{CC7BFBF1-E22E-49FF-82C0-9D971DE6EB0C}" type="pres">
      <dgm:prSet presAssocID="{EE71C255-F031-49D0-B4CB-EBA04ABDAE78}" presName="text2" presStyleLbl="fgAcc2" presStyleIdx="1" presStyleCnt="3" custScaleX="231495" custScaleY="183293" custLinFactNeighborX="-47483" custLinFactNeighborY="-71898">
        <dgm:presLayoutVars>
          <dgm:chPref val="3"/>
        </dgm:presLayoutVars>
      </dgm:prSet>
      <dgm:spPr/>
    </dgm:pt>
    <dgm:pt modelId="{52F739F2-D095-4439-B79A-3F6162237F85}" type="pres">
      <dgm:prSet presAssocID="{EE71C255-F031-49D0-B4CB-EBA04ABDAE78}" presName="hierChild3" presStyleCnt="0"/>
      <dgm:spPr/>
    </dgm:pt>
    <dgm:pt modelId="{997E8DAE-88AE-4523-95B6-F6CE497C1261}" type="pres">
      <dgm:prSet presAssocID="{86E9EA14-1E04-4F69-88D6-6B205771E09F}" presName="Name17" presStyleLbl="parChTrans1D3" presStyleIdx="5" presStyleCnt="10"/>
      <dgm:spPr/>
    </dgm:pt>
    <dgm:pt modelId="{C2B03742-BB96-4F44-9B01-8F0ACD838972}" type="pres">
      <dgm:prSet presAssocID="{FCC34F09-FA19-4C0F-A134-70927D0C8B73}" presName="hierRoot3" presStyleCnt="0"/>
      <dgm:spPr/>
    </dgm:pt>
    <dgm:pt modelId="{DF78739C-0F99-48A6-BB2D-1DA291A9B10A}" type="pres">
      <dgm:prSet presAssocID="{FCC34F09-FA19-4C0F-A134-70927D0C8B73}" presName="composite3" presStyleCnt="0"/>
      <dgm:spPr/>
    </dgm:pt>
    <dgm:pt modelId="{0674CE8D-25BD-4DF8-B28B-A617E385D43F}" type="pres">
      <dgm:prSet presAssocID="{FCC34F09-FA19-4C0F-A134-70927D0C8B73}" presName="background3" presStyleLbl="node3" presStyleIdx="5" presStyleCnt="10"/>
      <dgm:spPr/>
    </dgm:pt>
    <dgm:pt modelId="{C91B6084-36DB-48BC-AF6F-7C87B3D8296A}" type="pres">
      <dgm:prSet presAssocID="{FCC34F09-FA19-4C0F-A134-70927D0C8B73}" presName="text3" presStyleLbl="fgAcc3" presStyleIdx="5" presStyleCnt="10">
        <dgm:presLayoutVars>
          <dgm:chPref val="3"/>
        </dgm:presLayoutVars>
      </dgm:prSet>
      <dgm:spPr/>
    </dgm:pt>
    <dgm:pt modelId="{37C548F7-353C-4A7F-93F1-33BDDB0EDD2F}" type="pres">
      <dgm:prSet presAssocID="{FCC34F09-FA19-4C0F-A134-70927D0C8B73}" presName="hierChild4" presStyleCnt="0"/>
      <dgm:spPr/>
    </dgm:pt>
    <dgm:pt modelId="{2AB1D1B8-2A76-4FD5-A423-73C652FDB4D3}" type="pres">
      <dgm:prSet presAssocID="{30A0DF2A-56E2-4214-90C9-B3A0F3C3B993}" presName="Name17" presStyleLbl="parChTrans1D3" presStyleIdx="6" presStyleCnt="10"/>
      <dgm:spPr/>
    </dgm:pt>
    <dgm:pt modelId="{3DF24572-0E08-4BCF-AB36-F6199F205847}" type="pres">
      <dgm:prSet presAssocID="{02465171-208A-4E6F-A143-5B786E9ED462}" presName="hierRoot3" presStyleCnt="0"/>
      <dgm:spPr/>
    </dgm:pt>
    <dgm:pt modelId="{02906783-CAC9-4326-B0D3-16BF603D310F}" type="pres">
      <dgm:prSet presAssocID="{02465171-208A-4E6F-A143-5B786E9ED462}" presName="composite3" presStyleCnt="0"/>
      <dgm:spPr/>
    </dgm:pt>
    <dgm:pt modelId="{C325A409-1D26-4B62-9ADC-330CABABB3E4}" type="pres">
      <dgm:prSet presAssocID="{02465171-208A-4E6F-A143-5B786E9ED462}" presName="background3" presStyleLbl="node3" presStyleIdx="6" presStyleCnt="10"/>
      <dgm:spPr/>
    </dgm:pt>
    <dgm:pt modelId="{29129181-BED9-46A1-93AA-ADD80083A603}" type="pres">
      <dgm:prSet presAssocID="{02465171-208A-4E6F-A143-5B786E9ED462}" presName="text3" presStyleLbl="fgAcc3" presStyleIdx="6" presStyleCnt="10">
        <dgm:presLayoutVars>
          <dgm:chPref val="3"/>
        </dgm:presLayoutVars>
      </dgm:prSet>
      <dgm:spPr/>
    </dgm:pt>
    <dgm:pt modelId="{E0290896-7826-4C66-9E26-E614D153A04F}" type="pres">
      <dgm:prSet presAssocID="{02465171-208A-4E6F-A143-5B786E9ED462}" presName="hierChild4" presStyleCnt="0"/>
      <dgm:spPr/>
    </dgm:pt>
    <dgm:pt modelId="{535E5BAC-21E7-443F-8BB9-480300FE0641}" type="pres">
      <dgm:prSet presAssocID="{12567D9D-6485-4553-9D4C-81C121086690}" presName="Name17" presStyleLbl="parChTrans1D3" presStyleIdx="7" presStyleCnt="10"/>
      <dgm:spPr/>
    </dgm:pt>
    <dgm:pt modelId="{0E5B4931-11AB-46C8-815E-4D50D9224949}" type="pres">
      <dgm:prSet presAssocID="{42F43EED-D74A-4631-9D14-76C38767B45D}" presName="hierRoot3" presStyleCnt="0"/>
      <dgm:spPr/>
    </dgm:pt>
    <dgm:pt modelId="{8F3098C4-8B08-44B7-BC21-B4EE2432E63D}" type="pres">
      <dgm:prSet presAssocID="{42F43EED-D74A-4631-9D14-76C38767B45D}" presName="composite3" presStyleCnt="0"/>
      <dgm:spPr/>
    </dgm:pt>
    <dgm:pt modelId="{3AAB095B-4E6F-4DBB-BB86-DC50A8E8723C}" type="pres">
      <dgm:prSet presAssocID="{42F43EED-D74A-4631-9D14-76C38767B45D}" presName="background3" presStyleLbl="node3" presStyleIdx="7" presStyleCnt="10"/>
      <dgm:spPr/>
    </dgm:pt>
    <dgm:pt modelId="{8D09D88C-4023-4AC8-95B4-27DFF6CD1069}" type="pres">
      <dgm:prSet presAssocID="{42F43EED-D74A-4631-9D14-76C38767B45D}" presName="text3" presStyleLbl="fgAcc3" presStyleIdx="7" presStyleCnt="10">
        <dgm:presLayoutVars>
          <dgm:chPref val="3"/>
        </dgm:presLayoutVars>
      </dgm:prSet>
      <dgm:spPr/>
    </dgm:pt>
    <dgm:pt modelId="{4199B637-DDE6-482F-80B4-4B8E983660FC}" type="pres">
      <dgm:prSet presAssocID="{42F43EED-D74A-4631-9D14-76C38767B45D}" presName="hierChild4" presStyleCnt="0"/>
      <dgm:spPr/>
    </dgm:pt>
    <dgm:pt modelId="{FB0854B1-5FE0-49A5-ACD4-9CE4BAB26094}" type="pres">
      <dgm:prSet presAssocID="{D3C69592-D8D5-43E8-A720-C3B1E4104208}" presName="Name10" presStyleLbl="parChTrans1D2" presStyleIdx="2" presStyleCnt="3"/>
      <dgm:spPr/>
    </dgm:pt>
    <dgm:pt modelId="{EDDDD59F-6FFC-4292-A38C-BF7A31C1E699}" type="pres">
      <dgm:prSet presAssocID="{339914B3-2BC5-4F26-95FD-791A28906A31}" presName="hierRoot2" presStyleCnt="0"/>
      <dgm:spPr/>
    </dgm:pt>
    <dgm:pt modelId="{B2F19D31-D373-4703-A24D-800DB3122DD8}" type="pres">
      <dgm:prSet presAssocID="{339914B3-2BC5-4F26-95FD-791A28906A31}" presName="composite2" presStyleCnt="0"/>
      <dgm:spPr/>
    </dgm:pt>
    <dgm:pt modelId="{3285E9B9-F527-4BD8-8234-04AB3497CB14}" type="pres">
      <dgm:prSet presAssocID="{339914B3-2BC5-4F26-95FD-791A28906A31}" presName="background2" presStyleLbl="node2" presStyleIdx="2" presStyleCnt="3"/>
      <dgm:spPr>
        <a:solidFill>
          <a:schemeClr val="accent2"/>
        </a:solidFill>
      </dgm:spPr>
    </dgm:pt>
    <dgm:pt modelId="{AB8AB2B1-5FBC-49D8-84A1-8CA5786665C1}" type="pres">
      <dgm:prSet presAssocID="{339914B3-2BC5-4F26-95FD-791A28906A31}" presName="text2" presStyleLbl="fgAcc2" presStyleIdx="2" presStyleCnt="3" custScaleX="244143" custScaleY="181528" custLinFactNeighborX="-14479" custLinFactNeighborY="-69599">
        <dgm:presLayoutVars>
          <dgm:chPref val="3"/>
        </dgm:presLayoutVars>
      </dgm:prSet>
      <dgm:spPr/>
    </dgm:pt>
    <dgm:pt modelId="{6265B8B2-0882-4CBA-A7F4-5996E224F1E4}" type="pres">
      <dgm:prSet presAssocID="{339914B3-2BC5-4F26-95FD-791A28906A31}" presName="hierChild3" presStyleCnt="0"/>
      <dgm:spPr/>
    </dgm:pt>
    <dgm:pt modelId="{DD8C88E5-FF04-402F-9D22-A27303406FCB}" type="pres">
      <dgm:prSet presAssocID="{DC9C55E3-9026-410E-8596-EECE5C6D7BB2}" presName="Name17" presStyleLbl="parChTrans1D3" presStyleIdx="8" presStyleCnt="10"/>
      <dgm:spPr/>
    </dgm:pt>
    <dgm:pt modelId="{757D00DD-729F-4910-B9FF-CFF0B2FA6656}" type="pres">
      <dgm:prSet presAssocID="{CAF3D466-ED79-4DD7-87B0-5031B178BB28}" presName="hierRoot3" presStyleCnt="0"/>
      <dgm:spPr/>
    </dgm:pt>
    <dgm:pt modelId="{9DF0772A-979A-40FA-B769-CF16339FEA23}" type="pres">
      <dgm:prSet presAssocID="{CAF3D466-ED79-4DD7-87B0-5031B178BB28}" presName="composite3" presStyleCnt="0"/>
      <dgm:spPr/>
    </dgm:pt>
    <dgm:pt modelId="{8F3344E1-373C-4CA3-81FE-90CBD3399CBA}" type="pres">
      <dgm:prSet presAssocID="{CAF3D466-ED79-4DD7-87B0-5031B178BB28}" presName="background3" presStyleLbl="node3" presStyleIdx="8" presStyleCnt="10"/>
      <dgm:spPr/>
    </dgm:pt>
    <dgm:pt modelId="{26D979BD-429F-4F01-B1F3-08FAC2695D2E}" type="pres">
      <dgm:prSet presAssocID="{CAF3D466-ED79-4DD7-87B0-5031B178BB28}" presName="text3" presStyleLbl="fgAcc3" presStyleIdx="8" presStyleCnt="10">
        <dgm:presLayoutVars>
          <dgm:chPref val="3"/>
        </dgm:presLayoutVars>
      </dgm:prSet>
      <dgm:spPr/>
    </dgm:pt>
    <dgm:pt modelId="{D3EDE051-0160-4F2A-804E-1429EB0D55D3}" type="pres">
      <dgm:prSet presAssocID="{CAF3D466-ED79-4DD7-87B0-5031B178BB28}" presName="hierChild4" presStyleCnt="0"/>
      <dgm:spPr/>
    </dgm:pt>
    <dgm:pt modelId="{FED4927F-82BB-4DA7-A24D-CD8B86A90D0A}" type="pres">
      <dgm:prSet presAssocID="{0E561A09-BF4E-4354-9AA1-22F9648584F3}" presName="Name17" presStyleLbl="parChTrans1D3" presStyleIdx="9" presStyleCnt="10"/>
      <dgm:spPr/>
    </dgm:pt>
    <dgm:pt modelId="{333D6CE3-3C1D-4046-B016-10BEA31BAFEE}" type="pres">
      <dgm:prSet presAssocID="{F127CC1A-3490-4C25-8C78-70337E51B3BD}" presName="hierRoot3" presStyleCnt="0"/>
      <dgm:spPr/>
    </dgm:pt>
    <dgm:pt modelId="{0DFB7E39-AC89-4F17-B095-9DA3392DEFEA}" type="pres">
      <dgm:prSet presAssocID="{F127CC1A-3490-4C25-8C78-70337E51B3BD}" presName="composite3" presStyleCnt="0"/>
      <dgm:spPr/>
    </dgm:pt>
    <dgm:pt modelId="{0BE17433-06C1-4EDD-A722-511A9CDC9D6B}" type="pres">
      <dgm:prSet presAssocID="{F127CC1A-3490-4C25-8C78-70337E51B3BD}" presName="background3" presStyleLbl="node3" presStyleIdx="9" presStyleCnt="10"/>
      <dgm:spPr/>
    </dgm:pt>
    <dgm:pt modelId="{11F93D3A-767A-411E-959E-87D47374E605}" type="pres">
      <dgm:prSet presAssocID="{F127CC1A-3490-4C25-8C78-70337E51B3BD}" presName="text3" presStyleLbl="fgAcc3" presStyleIdx="9" presStyleCnt="10">
        <dgm:presLayoutVars>
          <dgm:chPref val="3"/>
        </dgm:presLayoutVars>
      </dgm:prSet>
      <dgm:spPr/>
    </dgm:pt>
    <dgm:pt modelId="{59C23CDA-370A-4660-A73B-45DBBF2E6E69}" type="pres">
      <dgm:prSet presAssocID="{F127CC1A-3490-4C25-8C78-70337E51B3BD}" presName="hierChild4" presStyleCnt="0"/>
      <dgm:spPr/>
    </dgm:pt>
  </dgm:ptLst>
  <dgm:cxnLst>
    <dgm:cxn modelId="{2D5A8A1F-89CC-414C-9FED-D69D6F617451}" type="presOf" srcId="{771FB59B-071F-48B6-B9CB-05CC663FDC1C}" destId="{0EF96839-9F49-41BB-8D6D-1320EF848B16}" srcOrd="0" destOrd="0" presId="urn:microsoft.com/office/officeart/2005/8/layout/hierarchy1"/>
    <dgm:cxn modelId="{E069F822-1A89-421E-8C17-F55E09A8364D}" type="presOf" srcId="{EE71C255-F031-49D0-B4CB-EBA04ABDAE78}" destId="{CC7BFBF1-E22E-49FF-82C0-9D971DE6EB0C}" srcOrd="0" destOrd="0" presId="urn:microsoft.com/office/officeart/2005/8/layout/hierarchy1"/>
    <dgm:cxn modelId="{108C842A-762F-47F7-A5E7-9E9688DA7A5D}" type="presOf" srcId="{4AE5DD77-783A-43AA-BF38-904924FD1B8A}" destId="{349C6DC8-1C3A-40C0-9F3F-4A5A1242050E}" srcOrd="0" destOrd="0" presId="urn:microsoft.com/office/officeart/2005/8/layout/hierarchy1"/>
    <dgm:cxn modelId="{FC3D582E-DB8B-499B-984C-B85131B9575B}" type="presOf" srcId="{6F0805A7-168E-4738-B6C4-683D86D082BA}" destId="{7A63C207-3827-4491-B2F0-9CCFF326C8AC}" srcOrd="0" destOrd="0" presId="urn:microsoft.com/office/officeart/2005/8/layout/hierarchy1"/>
    <dgm:cxn modelId="{18832830-151D-4DAF-9B3C-7C293FD53750}" type="presOf" srcId="{790BF064-0DD0-4B37-8032-9ADBA76E3B90}" destId="{3D6E88B7-907A-4231-995F-AACFD01A5442}" srcOrd="0" destOrd="0" presId="urn:microsoft.com/office/officeart/2005/8/layout/hierarchy1"/>
    <dgm:cxn modelId="{689D9232-0B93-4C1D-9F10-B75582D3EE57}" type="presOf" srcId="{CAF3D466-ED79-4DD7-87B0-5031B178BB28}" destId="{26D979BD-429F-4F01-B1F3-08FAC2695D2E}" srcOrd="0" destOrd="0" presId="urn:microsoft.com/office/officeart/2005/8/layout/hierarchy1"/>
    <dgm:cxn modelId="{21589C3B-BD31-4A45-8FAB-A7104EDD0516}" type="presOf" srcId="{409441C7-5F8F-43CE-A8BC-C497770BB6FE}" destId="{C07DA645-679B-44D9-8CE5-C3E12A606D9F}" srcOrd="0" destOrd="0" presId="urn:microsoft.com/office/officeart/2005/8/layout/hierarchy1"/>
    <dgm:cxn modelId="{9CEB585D-885E-41F7-BD55-D57FA8161B5B}" type="presOf" srcId="{79C27BE3-6E1B-4F91-B7C3-F3B976707858}" destId="{A80200D3-027E-4C7F-8D3E-15A44A29A15D}" srcOrd="0" destOrd="0" presId="urn:microsoft.com/office/officeart/2005/8/layout/hierarchy1"/>
    <dgm:cxn modelId="{75099A66-A6F9-419B-98F1-2FB920C9C768}" srcId="{4AE5DD77-783A-43AA-BF38-904924FD1B8A}" destId="{6F0805A7-168E-4738-B6C4-683D86D082BA}" srcOrd="3" destOrd="0" parTransId="{9685EAFE-E9B4-40F7-8E99-1CFE834465BA}" sibTransId="{2C470632-2F2B-4A65-B700-829307718D74}"/>
    <dgm:cxn modelId="{E942AE48-F9EF-4956-9C6E-B4B2380131CE}" type="presOf" srcId="{30A0DF2A-56E2-4214-90C9-B3A0F3C3B993}" destId="{2AB1D1B8-2A76-4FD5-A423-73C652FDB4D3}" srcOrd="0" destOrd="0" presId="urn:microsoft.com/office/officeart/2005/8/layout/hierarchy1"/>
    <dgm:cxn modelId="{8CD61169-AD4F-4D42-A094-5721D9BF9F34}" type="presOf" srcId="{339914B3-2BC5-4F26-95FD-791A28906A31}" destId="{AB8AB2B1-5FBC-49D8-84A1-8CA5786665C1}" srcOrd="0" destOrd="0" presId="urn:microsoft.com/office/officeart/2005/8/layout/hierarchy1"/>
    <dgm:cxn modelId="{B173A24A-2B3E-42D3-B579-6F712423D260}" srcId="{1BF428F7-9B58-4622-83C0-CDF0667BDCF7}" destId="{4AE5DD77-783A-43AA-BF38-904924FD1B8A}" srcOrd="0" destOrd="0" parTransId="{771FB59B-071F-48B6-B9CB-05CC663FDC1C}" sibTransId="{C254225B-93DE-4EC5-9771-848E79DA9EE2}"/>
    <dgm:cxn modelId="{5056194F-C0C2-462F-B4D2-4ABFDA532065}" type="presOf" srcId="{10240C23-A5B3-428D-B3E5-6162213B4A38}" destId="{9FD63A64-9A16-4C9B-A278-10DB2398A006}" srcOrd="0" destOrd="0" presId="urn:microsoft.com/office/officeart/2005/8/layout/hierarchy1"/>
    <dgm:cxn modelId="{C25F0653-03A2-4580-BB51-A391B38469E1}" srcId="{EE71C255-F031-49D0-B4CB-EBA04ABDAE78}" destId="{FCC34F09-FA19-4C0F-A134-70927D0C8B73}" srcOrd="0" destOrd="0" parTransId="{86E9EA14-1E04-4F69-88D6-6B205771E09F}" sibTransId="{8D314CB5-FE88-4D05-AEE7-569EA1ABEC1E}"/>
    <dgm:cxn modelId="{EDB95F54-94F4-4660-AA7C-98D6D69BF7BA}" type="presOf" srcId="{9685EAFE-E9B4-40F7-8E99-1CFE834465BA}" destId="{DD4F4F92-C853-4D37-A626-D5F9352E0348}" srcOrd="0" destOrd="0" presId="urn:microsoft.com/office/officeart/2005/8/layout/hierarchy1"/>
    <dgm:cxn modelId="{701D0D77-778C-4B43-A98B-BE0DAC7FEA15}" type="presOf" srcId="{DC9C55E3-9026-410E-8596-EECE5C6D7BB2}" destId="{DD8C88E5-FF04-402F-9D22-A27303406FCB}" srcOrd="0" destOrd="0" presId="urn:microsoft.com/office/officeart/2005/8/layout/hierarchy1"/>
    <dgm:cxn modelId="{BA60687D-7A4C-4744-8EFD-43133CCD620C}" type="presOf" srcId="{D3C69592-D8D5-43E8-A720-C3B1E4104208}" destId="{FB0854B1-5FE0-49A5-ACD4-9CE4BAB26094}" srcOrd="0" destOrd="0" presId="urn:microsoft.com/office/officeart/2005/8/layout/hierarchy1"/>
    <dgm:cxn modelId="{0B4DDA7D-3962-4821-8ED8-76F93B10682F}" type="presOf" srcId="{8DE02120-1DFD-49C3-B7A5-DE2ED23E1222}" destId="{422721E1-05F4-439E-ABC2-8B8445208BCF}" srcOrd="0" destOrd="0" presId="urn:microsoft.com/office/officeart/2005/8/layout/hierarchy1"/>
    <dgm:cxn modelId="{0EDB3B87-C778-4274-8AA6-AB4E17E0FB2F}" srcId="{339914B3-2BC5-4F26-95FD-791A28906A31}" destId="{F127CC1A-3490-4C25-8C78-70337E51B3BD}" srcOrd="1" destOrd="0" parTransId="{0E561A09-BF4E-4354-9AA1-22F9648584F3}" sibTransId="{118362F6-6A98-4C4D-B851-ADB50E7F03FA}"/>
    <dgm:cxn modelId="{CE094587-C99B-4E3D-92BE-A928B89FB5F7}" type="presOf" srcId="{12567D9D-6485-4553-9D4C-81C121086690}" destId="{535E5BAC-21E7-443F-8BB9-480300FE0641}" srcOrd="0" destOrd="0" presId="urn:microsoft.com/office/officeart/2005/8/layout/hierarchy1"/>
    <dgm:cxn modelId="{A3CD4C89-B6C9-428C-BB50-3975ADD3BFE5}" type="presOf" srcId="{F795B23B-265F-4E80-AB91-14F5BC580A8A}" destId="{56099F76-B711-41A0-A1AD-413E6CC27BDF}" srcOrd="0" destOrd="0" presId="urn:microsoft.com/office/officeart/2005/8/layout/hierarchy1"/>
    <dgm:cxn modelId="{5075A48C-7778-4D2A-95DC-42598431291B}" type="presOf" srcId="{FCC34F09-FA19-4C0F-A134-70927D0C8B73}" destId="{C91B6084-36DB-48BC-AF6F-7C87B3D8296A}" srcOrd="0" destOrd="0" presId="urn:microsoft.com/office/officeart/2005/8/layout/hierarchy1"/>
    <dgm:cxn modelId="{78CD8191-4E47-4766-BDE9-9D72A05A466A}" srcId="{EE71C255-F031-49D0-B4CB-EBA04ABDAE78}" destId="{42F43EED-D74A-4631-9D14-76C38767B45D}" srcOrd="2" destOrd="0" parTransId="{12567D9D-6485-4553-9D4C-81C121086690}" sibTransId="{370DF083-82F8-44E0-86EA-0D5FF9D5870E}"/>
    <dgm:cxn modelId="{737C5A92-DC13-475F-974A-24731056BD27}" type="presOf" srcId="{02465171-208A-4E6F-A143-5B786E9ED462}" destId="{29129181-BED9-46A1-93AA-ADD80083A603}" srcOrd="0" destOrd="0" presId="urn:microsoft.com/office/officeart/2005/8/layout/hierarchy1"/>
    <dgm:cxn modelId="{BFC1A094-FA7C-47D7-9D8D-3DFDD1E8191F}" srcId="{4AE5DD77-783A-43AA-BF38-904924FD1B8A}" destId="{F795B23B-265F-4E80-AB91-14F5BC580A8A}" srcOrd="2" destOrd="0" parTransId="{3C68C4AA-D139-464F-8F98-5FD6295D01AA}" sibTransId="{DAB01D0A-924E-4FDD-B9F2-47D20750B0AF}"/>
    <dgm:cxn modelId="{E8EF9897-1FA0-4FDC-B287-C1088C092C62}" srcId="{1BF428F7-9B58-4622-83C0-CDF0667BDCF7}" destId="{EE71C255-F031-49D0-B4CB-EBA04ABDAE78}" srcOrd="1" destOrd="0" parTransId="{AA4DD2FF-4190-46A1-99BC-1AD4E7FD8028}" sibTransId="{92E6E082-DB9F-411F-A686-E9AA3D2786E2}"/>
    <dgm:cxn modelId="{97123498-0312-4CFF-9260-5DC7CAF5412F}" type="presOf" srcId="{1BF428F7-9B58-4622-83C0-CDF0667BDCF7}" destId="{F2CE5260-8FCB-42B4-9E19-AE164018E268}" srcOrd="0" destOrd="0" presId="urn:microsoft.com/office/officeart/2005/8/layout/hierarchy1"/>
    <dgm:cxn modelId="{280A08AB-DB35-4D0D-AFAC-F068F49DAE24}" srcId="{1BF428F7-9B58-4622-83C0-CDF0667BDCF7}" destId="{339914B3-2BC5-4F26-95FD-791A28906A31}" srcOrd="2" destOrd="0" parTransId="{D3C69592-D8D5-43E8-A720-C3B1E4104208}" sibTransId="{9179A3C3-59D1-4423-9770-296C0A3E5DC8}"/>
    <dgm:cxn modelId="{77C30BAE-916C-4CFA-8BED-71F2D0265356}" type="presOf" srcId="{AA4DD2FF-4190-46A1-99BC-1AD4E7FD8028}" destId="{095E7974-E819-4B9A-9B2D-B76ABC4B85BB}" srcOrd="0" destOrd="0" presId="urn:microsoft.com/office/officeart/2005/8/layout/hierarchy1"/>
    <dgm:cxn modelId="{8A0637B1-F721-43F5-B4A7-D81058CD625E}" type="presOf" srcId="{8B91021F-72A7-417C-A125-0D20A5645095}" destId="{A0F81C0A-4FBA-4B1E-BC55-381A3F211180}" srcOrd="0" destOrd="0" presId="urn:microsoft.com/office/officeart/2005/8/layout/hierarchy1"/>
    <dgm:cxn modelId="{597572B7-87A5-4767-9E40-AACCF43A0AC8}" srcId="{409441C7-5F8F-43CE-A8BC-C497770BB6FE}" destId="{1BF428F7-9B58-4622-83C0-CDF0667BDCF7}" srcOrd="0" destOrd="0" parTransId="{0C9A6C57-7B5A-4ECB-BAB5-6E06BC0CBF04}" sibTransId="{77D1DB19-F11D-46E8-8691-F3B10279D73D}"/>
    <dgm:cxn modelId="{47D1AFB8-78AB-4A09-92E5-F3487C1A0056}" type="presOf" srcId="{42F43EED-D74A-4631-9D14-76C38767B45D}" destId="{8D09D88C-4023-4AC8-95B4-27DFF6CD1069}" srcOrd="0" destOrd="0" presId="urn:microsoft.com/office/officeart/2005/8/layout/hierarchy1"/>
    <dgm:cxn modelId="{8ECFB3B9-9743-4EF8-9985-A2517A7D8BA2}" srcId="{EE71C255-F031-49D0-B4CB-EBA04ABDAE78}" destId="{02465171-208A-4E6F-A143-5B786E9ED462}" srcOrd="1" destOrd="0" parTransId="{30A0DF2A-56E2-4214-90C9-B3A0F3C3B993}" sibTransId="{257A5E36-1AF8-4709-9F36-59453610261D}"/>
    <dgm:cxn modelId="{850DF6BC-25FC-47C9-AFA4-266114DFB98F}" type="presOf" srcId="{EB0A2343-1CFF-414A-8201-C6645349963D}" destId="{3AA43D76-9D53-4E68-B72C-16D5AA9A5F98}" srcOrd="0" destOrd="0" presId="urn:microsoft.com/office/officeart/2005/8/layout/hierarchy1"/>
    <dgm:cxn modelId="{BC63CAC0-BEF1-4448-B767-DDBF3DE057AD}" type="presOf" srcId="{0E561A09-BF4E-4354-9AA1-22F9648584F3}" destId="{FED4927F-82BB-4DA7-A24D-CD8B86A90D0A}" srcOrd="0" destOrd="0" presId="urn:microsoft.com/office/officeart/2005/8/layout/hierarchy1"/>
    <dgm:cxn modelId="{E06CBEC3-BFDE-414C-A88F-1295F4582655}" type="presOf" srcId="{3C68C4AA-D139-464F-8F98-5FD6295D01AA}" destId="{15F789E4-22C5-4A39-B916-234662FC6DFB}" srcOrd="0" destOrd="0" presId="urn:microsoft.com/office/officeart/2005/8/layout/hierarchy1"/>
    <dgm:cxn modelId="{9D3454CA-91AC-4A46-B521-3B9F155C7503}" srcId="{4AE5DD77-783A-43AA-BF38-904924FD1B8A}" destId="{EB0A2343-1CFF-414A-8201-C6645349963D}" srcOrd="4" destOrd="0" parTransId="{10240C23-A5B3-428D-B3E5-6162213B4A38}" sibTransId="{49E7102B-0152-4678-8C11-84CCCEE400EF}"/>
    <dgm:cxn modelId="{89843DCD-D4CF-4D8C-B907-5B5E1024B22C}" type="presOf" srcId="{F127CC1A-3490-4C25-8C78-70337E51B3BD}" destId="{11F93D3A-767A-411E-959E-87D47374E605}" srcOrd="0" destOrd="0" presId="urn:microsoft.com/office/officeart/2005/8/layout/hierarchy1"/>
    <dgm:cxn modelId="{C9E963CD-EADA-47AF-9E3E-A04CBDB4CD78}" srcId="{4AE5DD77-783A-43AA-BF38-904924FD1B8A}" destId="{79C27BE3-6E1B-4F91-B7C3-F3B976707858}" srcOrd="1" destOrd="0" parTransId="{8DE02120-1DFD-49C3-B7A5-DE2ED23E1222}" sibTransId="{BBE4B524-0482-4CAC-93DE-98E84176C07F}"/>
    <dgm:cxn modelId="{588E5DD4-D8E4-4885-8931-5970665E3979}" type="presOf" srcId="{86E9EA14-1E04-4F69-88D6-6B205771E09F}" destId="{997E8DAE-88AE-4523-95B6-F6CE497C1261}" srcOrd="0" destOrd="0" presId="urn:microsoft.com/office/officeart/2005/8/layout/hierarchy1"/>
    <dgm:cxn modelId="{7496CDDD-BBA5-4615-952B-6BE7328FDC90}" srcId="{339914B3-2BC5-4F26-95FD-791A28906A31}" destId="{CAF3D466-ED79-4DD7-87B0-5031B178BB28}" srcOrd="0" destOrd="0" parTransId="{DC9C55E3-9026-410E-8596-EECE5C6D7BB2}" sibTransId="{88209D5E-D9EC-46BB-8337-F16C43D8DCBE}"/>
    <dgm:cxn modelId="{391FEADD-2117-462D-B885-5F690B5E7A7F}" srcId="{4AE5DD77-783A-43AA-BF38-904924FD1B8A}" destId="{790BF064-0DD0-4B37-8032-9ADBA76E3B90}" srcOrd="0" destOrd="0" parTransId="{8B91021F-72A7-417C-A125-0D20A5645095}" sibTransId="{C63B6507-E64F-4366-8D59-1CAD29CE14F1}"/>
    <dgm:cxn modelId="{7336BD20-B895-4728-813C-3354253CC214}" type="presParOf" srcId="{C07DA645-679B-44D9-8CE5-C3E12A606D9F}" destId="{09FB463C-F030-4414-921D-8B99899910A3}" srcOrd="0" destOrd="0" presId="urn:microsoft.com/office/officeart/2005/8/layout/hierarchy1"/>
    <dgm:cxn modelId="{D793EDBC-534A-494B-ABE0-0882EBC3875B}" type="presParOf" srcId="{09FB463C-F030-4414-921D-8B99899910A3}" destId="{49C32971-60D4-47CB-BBDD-FADD61180FE6}" srcOrd="0" destOrd="0" presId="urn:microsoft.com/office/officeart/2005/8/layout/hierarchy1"/>
    <dgm:cxn modelId="{2CD7ABC2-FF88-463A-903E-0105A753524D}" type="presParOf" srcId="{49C32971-60D4-47CB-BBDD-FADD61180FE6}" destId="{70458DE6-6F85-4F4A-8FF5-31E741778D36}" srcOrd="0" destOrd="0" presId="urn:microsoft.com/office/officeart/2005/8/layout/hierarchy1"/>
    <dgm:cxn modelId="{B6439BE6-CE22-4F8C-9BDA-63C8FAE51965}" type="presParOf" srcId="{49C32971-60D4-47CB-BBDD-FADD61180FE6}" destId="{F2CE5260-8FCB-42B4-9E19-AE164018E268}" srcOrd="1" destOrd="0" presId="urn:microsoft.com/office/officeart/2005/8/layout/hierarchy1"/>
    <dgm:cxn modelId="{E441B6B5-B822-4F2B-AB06-A1780850E846}" type="presParOf" srcId="{09FB463C-F030-4414-921D-8B99899910A3}" destId="{08B592C0-3844-4CD0-BCF1-C8674F8EA775}" srcOrd="1" destOrd="0" presId="urn:microsoft.com/office/officeart/2005/8/layout/hierarchy1"/>
    <dgm:cxn modelId="{50952718-541E-4DC3-BBEE-CB68EC8405E0}" type="presParOf" srcId="{08B592C0-3844-4CD0-BCF1-C8674F8EA775}" destId="{0EF96839-9F49-41BB-8D6D-1320EF848B16}" srcOrd="0" destOrd="0" presId="urn:microsoft.com/office/officeart/2005/8/layout/hierarchy1"/>
    <dgm:cxn modelId="{E250DF3D-69B9-4549-BDFE-8BDAEDA76940}" type="presParOf" srcId="{08B592C0-3844-4CD0-BCF1-C8674F8EA775}" destId="{B2061FE7-1E07-4E08-9AEE-731C3B27348C}" srcOrd="1" destOrd="0" presId="urn:microsoft.com/office/officeart/2005/8/layout/hierarchy1"/>
    <dgm:cxn modelId="{6168724D-2F7B-4556-BC96-2FFB07CA34DB}" type="presParOf" srcId="{B2061FE7-1E07-4E08-9AEE-731C3B27348C}" destId="{9DDB3CA1-7F97-4D2A-B3AB-C3435AA163BB}" srcOrd="0" destOrd="0" presId="urn:microsoft.com/office/officeart/2005/8/layout/hierarchy1"/>
    <dgm:cxn modelId="{7412D0FC-314E-47A3-B186-F19AEE1BE89C}" type="presParOf" srcId="{9DDB3CA1-7F97-4D2A-B3AB-C3435AA163BB}" destId="{322828D5-BD05-4502-A4BC-3DCBE118280C}" srcOrd="0" destOrd="0" presId="urn:microsoft.com/office/officeart/2005/8/layout/hierarchy1"/>
    <dgm:cxn modelId="{87AD69B9-A675-4FD5-BEFA-5A09712D8420}" type="presParOf" srcId="{9DDB3CA1-7F97-4D2A-B3AB-C3435AA163BB}" destId="{349C6DC8-1C3A-40C0-9F3F-4A5A1242050E}" srcOrd="1" destOrd="0" presId="urn:microsoft.com/office/officeart/2005/8/layout/hierarchy1"/>
    <dgm:cxn modelId="{8DF0F133-6EAA-4C39-A515-892ACB61B2C7}" type="presParOf" srcId="{B2061FE7-1E07-4E08-9AEE-731C3B27348C}" destId="{26328539-81F2-4068-B765-41D3DEBDD129}" srcOrd="1" destOrd="0" presId="urn:microsoft.com/office/officeart/2005/8/layout/hierarchy1"/>
    <dgm:cxn modelId="{EBD7AC3F-DD7E-41DD-B6AF-1775614305E6}" type="presParOf" srcId="{26328539-81F2-4068-B765-41D3DEBDD129}" destId="{A0F81C0A-4FBA-4B1E-BC55-381A3F211180}" srcOrd="0" destOrd="0" presId="urn:microsoft.com/office/officeart/2005/8/layout/hierarchy1"/>
    <dgm:cxn modelId="{AA6AD9A0-B174-429F-9B22-90BB311A4B7B}" type="presParOf" srcId="{26328539-81F2-4068-B765-41D3DEBDD129}" destId="{8A86AFF3-6A77-4281-9C2A-513DBD7E3F32}" srcOrd="1" destOrd="0" presId="urn:microsoft.com/office/officeart/2005/8/layout/hierarchy1"/>
    <dgm:cxn modelId="{3AA991D1-5507-4439-9912-604745123E0E}" type="presParOf" srcId="{8A86AFF3-6A77-4281-9C2A-513DBD7E3F32}" destId="{C4645EC8-9546-4306-9A1D-84BED532756D}" srcOrd="0" destOrd="0" presId="urn:microsoft.com/office/officeart/2005/8/layout/hierarchy1"/>
    <dgm:cxn modelId="{499B9ABD-C32E-49E7-A3A4-3DBFB4D243B5}" type="presParOf" srcId="{C4645EC8-9546-4306-9A1D-84BED532756D}" destId="{3F7F29E0-2DBD-4BD4-AB44-CA8F8D4C2FC5}" srcOrd="0" destOrd="0" presId="urn:microsoft.com/office/officeart/2005/8/layout/hierarchy1"/>
    <dgm:cxn modelId="{273DD6B9-4C1F-4838-AA1B-2E1DC808922B}" type="presParOf" srcId="{C4645EC8-9546-4306-9A1D-84BED532756D}" destId="{3D6E88B7-907A-4231-995F-AACFD01A5442}" srcOrd="1" destOrd="0" presId="urn:microsoft.com/office/officeart/2005/8/layout/hierarchy1"/>
    <dgm:cxn modelId="{AC42E5E0-0789-4ED1-9AA8-296AE6C83002}" type="presParOf" srcId="{8A86AFF3-6A77-4281-9C2A-513DBD7E3F32}" destId="{C4F49A4C-DB1E-4D7D-810D-4D08BB9CE007}" srcOrd="1" destOrd="0" presId="urn:microsoft.com/office/officeart/2005/8/layout/hierarchy1"/>
    <dgm:cxn modelId="{66FD5FB1-BE67-4184-8B0B-1AAE1C806178}" type="presParOf" srcId="{26328539-81F2-4068-B765-41D3DEBDD129}" destId="{422721E1-05F4-439E-ABC2-8B8445208BCF}" srcOrd="2" destOrd="0" presId="urn:microsoft.com/office/officeart/2005/8/layout/hierarchy1"/>
    <dgm:cxn modelId="{B1535F41-6659-499C-A94E-0B4658F70A54}" type="presParOf" srcId="{26328539-81F2-4068-B765-41D3DEBDD129}" destId="{A453E1A5-4BA2-41C1-B218-881DBD114C35}" srcOrd="3" destOrd="0" presId="urn:microsoft.com/office/officeart/2005/8/layout/hierarchy1"/>
    <dgm:cxn modelId="{99C9FE80-4A26-41DD-BBCE-8D4F6B403E6D}" type="presParOf" srcId="{A453E1A5-4BA2-41C1-B218-881DBD114C35}" destId="{24C72DBB-DAB7-4015-977B-A6952B0DB75B}" srcOrd="0" destOrd="0" presId="urn:microsoft.com/office/officeart/2005/8/layout/hierarchy1"/>
    <dgm:cxn modelId="{6903567A-6493-4F61-8F57-2C28DE58C0AB}" type="presParOf" srcId="{24C72DBB-DAB7-4015-977B-A6952B0DB75B}" destId="{7227EC23-3A4E-4D6E-BE8E-467E86B3161B}" srcOrd="0" destOrd="0" presId="urn:microsoft.com/office/officeart/2005/8/layout/hierarchy1"/>
    <dgm:cxn modelId="{1F02FC49-96F1-4451-8A56-2C58F31715B9}" type="presParOf" srcId="{24C72DBB-DAB7-4015-977B-A6952B0DB75B}" destId="{A80200D3-027E-4C7F-8D3E-15A44A29A15D}" srcOrd="1" destOrd="0" presId="urn:microsoft.com/office/officeart/2005/8/layout/hierarchy1"/>
    <dgm:cxn modelId="{B3C87D0B-8B11-4FCB-9699-2D75390C902A}" type="presParOf" srcId="{A453E1A5-4BA2-41C1-B218-881DBD114C35}" destId="{A779C880-5C52-4C55-B2C1-766C51D4E400}" srcOrd="1" destOrd="0" presId="urn:microsoft.com/office/officeart/2005/8/layout/hierarchy1"/>
    <dgm:cxn modelId="{E1B4ABFB-5C6B-4319-BFBB-FE48B239DB60}" type="presParOf" srcId="{26328539-81F2-4068-B765-41D3DEBDD129}" destId="{15F789E4-22C5-4A39-B916-234662FC6DFB}" srcOrd="4" destOrd="0" presId="urn:microsoft.com/office/officeart/2005/8/layout/hierarchy1"/>
    <dgm:cxn modelId="{7915B09F-9A52-45D9-9D1B-EDF0299FBCD4}" type="presParOf" srcId="{26328539-81F2-4068-B765-41D3DEBDD129}" destId="{78F76ACD-A4A2-426C-8454-5926A926B999}" srcOrd="5" destOrd="0" presId="urn:microsoft.com/office/officeart/2005/8/layout/hierarchy1"/>
    <dgm:cxn modelId="{3B3C4068-8BCD-4F65-9B7A-EA2FF4C01A40}" type="presParOf" srcId="{78F76ACD-A4A2-426C-8454-5926A926B999}" destId="{3D161FFC-E793-4E98-AA37-2C2CBEF73422}" srcOrd="0" destOrd="0" presId="urn:microsoft.com/office/officeart/2005/8/layout/hierarchy1"/>
    <dgm:cxn modelId="{C9D499B8-A91F-43B0-BF82-D3FD0710CEF7}" type="presParOf" srcId="{3D161FFC-E793-4E98-AA37-2C2CBEF73422}" destId="{B493667C-7C3E-416D-B8A7-9E702680E3CC}" srcOrd="0" destOrd="0" presId="urn:microsoft.com/office/officeart/2005/8/layout/hierarchy1"/>
    <dgm:cxn modelId="{467FCFC0-92B4-4F94-B010-D51885939982}" type="presParOf" srcId="{3D161FFC-E793-4E98-AA37-2C2CBEF73422}" destId="{56099F76-B711-41A0-A1AD-413E6CC27BDF}" srcOrd="1" destOrd="0" presId="urn:microsoft.com/office/officeart/2005/8/layout/hierarchy1"/>
    <dgm:cxn modelId="{C396E23A-A50F-4102-891F-E8CF8D76FE1E}" type="presParOf" srcId="{78F76ACD-A4A2-426C-8454-5926A926B999}" destId="{265347A4-61A2-4D94-BA63-12BBE47895B1}" srcOrd="1" destOrd="0" presId="urn:microsoft.com/office/officeart/2005/8/layout/hierarchy1"/>
    <dgm:cxn modelId="{D01C7C8E-8B8C-41D0-AC5B-9038B5ECE41E}" type="presParOf" srcId="{26328539-81F2-4068-B765-41D3DEBDD129}" destId="{DD4F4F92-C853-4D37-A626-D5F9352E0348}" srcOrd="6" destOrd="0" presId="urn:microsoft.com/office/officeart/2005/8/layout/hierarchy1"/>
    <dgm:cxn modelId="{161CB495-7F7D-49AB-9B60-FD70C127C8C8}" type="presParOf" srcId="{26328539-81F2-4068-B765-41D3DEBDD129}" destId="{05248A99-D4EC-49CE-9CE0-DEE1D0E394C1}" srcOrd="7" destOrd="0" presId="urn:microsoft.com/office/officeart/2005/8/layout/hierarchy1"/>
    <dgm:cxn modelId="{B1EB8EDA-B91C-4B3F-AB0E-ECB223A82699}" type="presParOf" srcId="{05248A99-D4EC-49CE-9CE0-DEE1D0E394C1}" destId="{69F20058-9D56-4FE2-9DA4-C3B2974F3F45}" srcOrd="0" destOrd="0" presId="urn:microsoft.com/office/officeart/2005/8/layout/hierarchy1"/>
    <dgm:cxn modelId="{C2E6E4F2-30E2-4B81-BB87-53FB07C6F825}" type="presParOf" srcId="{69F20058-9D56-4FE2-9DA4-C3B2974F3F45}" destId="{9AF65A5E-F018-4A5C-93B0-ABDBC3523A84}" srcOrd="0" destOrd="0" presId="urn:microsoft.com/office/officeart/2005/8/layout/hierarchy1"/>
    <dgm:cxn modelId="{E0A0A5D6-A164-4A3F-BF5C-B76230053C4F}" type="presParOf" srcId="{69F20058-9D56-4FE2-9DA4-C3B2974F3F45}" destId="{7A63C207-3827-4491-B2F0-9CCFF326C8AC}" srcOrd="1" destOrd="0" presId="urn:microsoft.com/office/officeart/2005/8/layout/hierarchy1"/>
    <dgm:cxn modelId="{7060EE9C-D395-4014-9B59-DCC8E2DB4D3C}" type="presParOf" srcId="{05248A99-D4EC-49CE-9CE0-DEE1D0E394C1}" destId="{56386CA2-4146-4F1C-8AC5-91CB3FFB7C20}" srcOrd="1" destOrd="0" presId="urn:microsoft.com/office/officeart/2005/8/layout/hierarchy1"/>
    <dgm:cxn modelId="{41061802-5D13-424B-B4A9-234582ED10C3}" type="presParOf" srcId="{26328539-81F2-4068-B765-41D3DEBDD129}" destId="{9FD63A64-9A16-4C9B-A278-10DB2398A006}" srcOrd="8" destOrd="0" presId="urn:microsoft.com/office/officeart/2005/8/layout/hierarchy1"/>
    <dgm:cxn modelId="{C5CB9A4A-0006-4A03-8869-091786B95D20}" type="presParOf" srcId="{26328539-81F2-4068-B765-41D3DEBDD129}" destId="{77630F27-0357-41AA-959C-8E04D7BF0C80}" srcOrd="9" destOrd="0" presId="urn:microsoft.com/office/officeart/2005/8/layout/hierarchy1"/>
    <dgm:cxn modelId="{3833759D-CF75-4A29-A56A-3466040C202E}" type="presParOf" srcId="{77630F27-0357-41AA-959C-8E04D7BF0C80}" destId="{5A808584-05E9-41F1-9ACB-2BE498F3D51B}" srcOrd="0" destOrd="0" presId="urn:microsoft.com/office/officeart/2005/8/layout/hierarchy1"/>
    <dgm:cxn modelId="{2A099D9E-DB4C-4C08-86E5-F091F5712785}" type="presParOf" srcId="{5A808584-05E9-41F1-9ACB-2BE498F3D51B}" destId="{96FCB4AC-048A-4DFF-8B69-B0259F4DE374}" srcOrd="0" destOrd="0" presId="urn:microsoft.com/office/officeart/2005/8/layout/hierarchy1"/>
    <dgm:cxn modelId="{4C8F7583-B8FB-4B58-8B14-20228F61B757}" type="presParOf" srcId="{5A808584-05E9-41F1-9ACB-2BE498F3D51B}" destId="{3AA43D76-9D53-4E68-B72C-16D5AA9A5F98}" srcOrd="1" destOrd="0" presId="urn:microsoft.com/office/officeart/2005/8/layout/hierarchy1"/>
    <dgm:cxn modelId="{B32F7334-EE05-4087-A5B9-AB38EDE261F3}" type="presParOf" srcId="{77630F27-0357-41AA-959C-8E04D7BF0C80}" destId="{0D4CB732-740C-4848-80F6-026D53F97D66}" srcOrd="1" destOrd="0" presId="urn:microsoft.com/office/officeart/2005/8/layout/hierarchy1"/>
    <dgm:cxn modelId="{E9525094-A681-4472-AEC1-62E7CA4D6C56}" type="presParOf" srcId="{08B592C0-3844-4CD0-BCF1-C8674F8EA775}" destId="{095E7974-E819-4B9A-9B2D-B76ABC4B85BB}" srcOrd="2" destOrd="0" presId="urn:microsoft.com/office/officeart/2005/8/layout/hierarchy1"/>
    <dgm:cxn modelId="{BC86775C-7B91-4742-9C3B-F24224630315}" type="presParOf" srcId="{08B592C0-3844-4CD0-BCF1-C8674F8EA775}" destId="{45FF24E2-167C-490E-92B8-C2E5A20E8471}" srcOrd="3" destOrd="0" presId="urn:microsoft.com/office/officeart/2005/8/layout/hierarchy1"/>
    <dgm:cxn modelId="{AED0F496-DA98-434B-B0AC-F80A76CE75FB}" type="presParOf" srcId="{45FF24E2-167C-490E-92B8-C2E5A20E8471}" destId="{73A8180B-0F8C-4E31-9E44-DADD9AD066E1}" srcOrd="0" destOrd="0" presId="urn:microsoft.com/office/officeart/2005/8/layout/hierarchy1"/>
    <dgm:cxn modelId="{82126793-0239-419F-BDFC-C3E1971036A8}" type="presParOf" srcId="{73A8180B-0F8C-4E31-9E44-DADD9AD066E1}" destId="{395B77C6-3828-44DD-A9AF-3F95E71CF31B}" srcOrd="0" destOrd="0" presId="urn:microsoft.com/office/officeart/2005/8/layout/hierarchy1"/>
    <dgm:cxn modelId="{8FA0F45D-AA21-4123-BA23-7D92A421A188}" type="presParOf" srcId="{73A8180B-0F8C-4E31-9E44-DADD9AD066E1}" destId="{CC7BFBF1-E22E-49FF-82C0-9D971DE6EB0C}" srcOrd="1" destOrd="0" presId="urn:microsoft.com/office/officeart/2005/8/layout/hierarchy1"/>
    <dgm:cxn modelId="{9BC9336E-2AF6-4D36-A175-C1C383FA0D3B}" type="presParOf" srcId="{45FF24E2-167C-490E-92B8-C2E5A20E8471}" destId="{52F739F2-D095-4439-B79A-3F6162237F85}" srcOrd="1" destOrd="0" presId="urn:microsoft.com/office/officeart/2005/8/layout/hierarchy1"/>
    <dgm:cxn modelId="{020A3C1F-46A9-48D9-AD96-AE5B203AB194}" type="presParOf" srcId="{52F739F2-D095-4439-B79A-3F6162237F85}" destId="{997E8DAE-88AE-4523-95B6-F6CE497C1261}" srcOrd="0" destOrd="0" presId="urn:microsoft.com/office/officeart/2005/8/layout/hierarchy1"/>
    <dgm:cxn modelId="{841018AC-4079-45C7-9C8B-2557CFBBF57B}" type="presParOf" srcId="{52F739F2-D095-4439-B79A-3F6162237F85}" destId="{C2B03742-BB96-4F44-9B01-8F0ACD838972}" srcOrd="1" destOrd="0" presId="urn:microsoft.com/office/officeart/2005/8/layout/hierarchy1"/>
    <dgm:cxn modelId="{D04BDE62-FB83-4C8F-B6D0-BA698C7C9EBD}" type="presParOf" srcId="{C2B03742-BB96-4F44-9B01-8F0ACD838972}" destId="{DF78739C-0F99-48A6-BB2D-1DA291A9B10A}" srcOrd="0" destOrd="0" presId="urn:microsoft.com/office/officeart/2005/8/layout/hierarchy1"/>
    <dgm:cxn modelId="{D0E9742B-6B94-4E1A-9074-2ECD0D82F4E6}" type="presParOf" srcId="{DF78739C-0F99-48A6-BB2D-1DA291A9B10A}" destId="{0674CE8D-25BD-4DF8-B28B-A617E385D43F}" srcOrd="0" destOrd="0" presId="urn:microsoft.com/office/officeart/2005/8/layout/hierarchy1"/>
    <dgm:cxn modelId="{7BA0E346-42E3-4C4E-A144-9EA1D0F7C11A}" type="presParOf" srcId="{DF78739C-0F99-48A6-BB2D-1DA291A9B10A}" destId="{C91B6084-36DB-48BC-AF6F-7C87B3D8296A}" srcOrd="1" destOrd="0" presId="urn:microsoft.com/office/officeart/2005/8/layout/hierarchy1"/>
    <dgm:cxn modelId="{D33164BF-8D15-4B27-8A74-2FE0F04A6D89}" type="presParOf" srcId="{C2B03742-BB96-4F44-9B01-8F0ACD838972}" destId="{37C548F7-353C-4A7F-93F1-33BDDB0EDD2F}" srcOrd="1" destOrd="0" presId="urn:microsoft.com/office/officeart/2005/8/layout/hierarchy1"/>
    <dgm:cxn modelId="{2855E8DF-2CEB-4F8E-BD11-8A6DE595C92B}" type="presParOf" srcId="{52F739F2-D095-4439-B79A-3F6162237F85}" destId="{2AB1D1B8-2A76-4FD5-A423-73C652FDB4D3}" srcOrd="2" destOrd="0" presId="urn:microsoft.com/office/officeart/2005/8/layout/hierarchy1"/>
    <dgm:cxn modelId="{E5BBCAC9-4BDA-4319-A1B9-178EED4112AE}" type="presParOf" srcId="{52F739F2-D095-4439-B79A-3F6162237F85}" destId="{3DF24572-0E08-4BCF-AB36-F6199F205847}" srcOrd="3" destOrd="0" presId="urn:microsoft.com/office/officeart/2005/8/layout/hierarchy1"/>
    <dgm:cxn modelId="{FB6E15DB-77D6-4B01-BB5E-08F1FCC77F74}" type="presParOf" srcId="{3DF24572-0E08-4BCF-AB36-F6199F205847}" destId="{02906783-CAC9-4326-B0D3-16BF603D310F}" srcOrd="0" destOrd="0" presId="urn:microsoft.com/office/officeart/2005/8/layout/hierarchy1"/>
    <dgm:cxn modelId="{79C06B95-3D3F-4C67-89BA-4E31B59D01DD}" type="presParOf" srcId="{02906783-CAC9-4326-B0D3-16BF603D310F}" destId="{C325A409-1D26-4B62-9ADC-330CABABB3E4}" srcOrd="0" destOrd="0" presId="urn:microsoft.com/office/officeart/2005/8/layout/hierarchy1"/>
    <dgm:cxn modelId="{4D10FC62-FB29-44FA-AC22-7FCE22E1151D}" type="presParOf" srcId="{02906783-CAC9-4326-B0D3-16BF603D310F}" destId="{29129181-BED9-46A1-93AA-ADD80083A603}" srcOrd="1" destOrd="0" presId="urn:microsoft.com/office/officeart/2005/8/layout/hierarchy1"/>
    <dgm:cxn modelId="{A70951C4-53E9-40DE-94F0-8D1102E7E5BA}" type="presParOf" srcId="{3DF24572-0E08-4BCF-AB36-F6199F205847}" destId="{E0290896-7826-4C66-9E26-E614D153A04F}" srcOrd="1" destOrd="0" presId="urn:microsoft.com/office/officeart/2005/8/layout/hierarchy1"/>
    <dgm:cxn modelId="{87C93861-D1D7-49E5-9995-F56B6705F888}" type="presParOf" srcId="{52F739F2-D095-4439-B79A-3F6162237F85}" destId="{535E5BAC-21E7-443F-8BB9-480300FE0641}" srcOrd="4" destOrd="0" presId="urn:microsoft.com/office/officeart/2005/8/layout/hierarchy1"/>
    <dgm:cxn modelId="{6C4000F6-850D-4587-A6F4-8647F34BC8A0}" type="presParOf" srcId="{52F739F2-D095-4439-B79A-3F6162237F85}" destId="{0E5B4931-11AB-46C8-815E-4D50D9224949}" srcOrd="5" destOrd="0" presId="urn:microsoft.com/office/officeart/2005/8/layout/hierarchy1"/>
    <dgm:cxn modelId="{53A60ED3-CAA0-442F-9D7E-F0AA19DBAD4A}" type="presParOf" srcId="{0E5B4931-11AB-46C8-815E-4D50D9224949}" destId="{8F3098C4-8B08-44B7-BC21-B4EE2432E63D}" srcOrd="0" destOrd="0" presId="urn:microsoft.com/office/officeart/2005/8/layout/hierarchy1"/>
    <dgm:cxn modelId="{B52CF771-62F7-45CD-9512-83AAF7DFC25E}" type="presParOf" srcId="{8F3098C4-8B08-44B7-BC21-B4EE2432E63D}" destId="{3AAB095B-4E6F-4DBB-BB86-DC50A8E8723C}" srcOrd="0" destOrd="0" presId="urn:microsoft.com/office/officeart/2005/8/layout/hierarchy1"/>
    <dgm:cxn modelId="{85D14A6D-FC27-42F2-8CAA-169A4172D101}" type="presParOf" srcId="{8F3098C4-8B08-44B7-BC21-B4EE2432E63D}" destId="{8D09D88C-4023-4AC8-95B4-27DFF6CD1069}" srcOrd="1" destOrd="0" presId="urn:microsoft.com/office/officeart/2005/8/layout/hierarchy1"/>
    <dgm:cxn modelId="{CE0F632B-2B9F-4CA3-ADAB-14FEA56A4741}" type="presParOf" srcId="{0E5B4931-11AB-46C8-815E-4D50D9224949}" destId="{4199B637-DDE6-482F-80B4-4B8E983660FC}" srcOrd="1" destOrd="0" presId="urn:microsoft.com/office/officeart/2005/8/layout/hierarchy1"/>
    <dgm:cxn modelId="{575F15DE-280D-4050-9174-DFB6843BAD42}" type="presParOf" srcId="{08B592C0-3844-4CD0-BCF1-C8674F8EA775}" destId="{FB0854B1-5FE0-49A5-ACD4-9CE4BAB26094}" srcOrd="4" destOrd="0" presId="urn:microsoft.com/office/officeart/2005/8/layout/hierarchy1"/>
    <dgm:cxn modelId="{32630323-E3B1-44B3-8541-E600A802BFDD}" type="presParOf" srcId="{08B592C0-3844-4CD0-BCF1-C8674F8EA775}" destId="{EDDDD59F-6FFC-4292-A38C-BF7A31C1E699}" srcOrd="5" destOrd="0" presId="urn:microsoft.com/office/officeart/2005/8/layout/hierarchy1"/>
    <dgm:cxn modelId="{07BF0C9F-A217-4474-861D-872E213E5951}" type="presParOf" srcId="{EDDDD59F-6FFC-4292-A38C-BF7A31C1E699}" destId="{B2F19D31-D373-4703-A24D-800DB3122DD8}" srcOrd="0" destOrd="0" presId="urn:microsoft.com/office/officeart/2005/8/layout/hierarchy1"/>
    <dgm:cxn modelId="{FA25C8E7-5840-4F64-AD36-0D508686B41C}" type="presParOf" srcId="{B2F19D31-D373-4703-A24D-800DB3122DD8}" destId="{3285E9B9-F527-4BD8-8234-04AB3497CB14}" srcOrd="0" destOrd="0" presId="urn:microsoft.com/office/officeart/2005/8/layout/hierarchy1"/>
    <dgm:cxn modelId="{89373B2C-4279-4198-971B-56E7175DAA67}" type="presParOf" srcId="{B2F19D31-D373-4703-A24D-800DB3122DD8}" destId="{AB8AB2B1-5FBC-49D8-84A1-8CA5786665C1}" srcOrd="1" destOrd="0" presId="urn:microsoft.com/office/officeart/2005/8/layout/hierarchy1"/>
    <dgm:cxn modelId="{DCEF01A3-1CC0-41F9-B574-3D1C60527537}" type="presParOf" srcId="{EDDDD59F-6FFC-4292-A38C-BF7A31C1E699}" destId="{6265B8B2-0882-4CBA-A7F4-5996E224F1E4}" srcOrd="1" destOrd="0" presId="urn:microsoft.com/office/officeart/2005/8/layout/hierarchy1"/>
    <dgm:cxn modelId="{0EB2608B-2F83-4A42-9AC4-33C24AEB127C}" type="presParOf" srcId="{6265B8B2-0882-4CBA-A7F4-5996E224F1E4}" destId="{DD8C88E5-FF04-402F-9D22-A27303406FCB}" srcOrd="0" destOrd="0" presId="urn:microsoft.com/office/officeart/2005/8/layout/hierarchy1"/>
    <dgm:cxn modelId="{3A75F895-8003-4F55-BF5A-AE20B355610E}" type="presParOf" srcId="{6265B8B2-0882-4CBA-A7F4-5996E224F1E4}" destId="{757D00DD-729F-4910-B9FF-CFF0B2FA6656}" srcOrd="1" destOrd="0" presId="urn:microsoft.com/office/officeart/2005/8/layout/hierarchy1"/>
    <dgm:cxn modelId="{5045D5B6-8061-46C5-8F8B-0E26A40BA83F}" type="presParOf" srcId="{757D00DD-729F-4910-B9FF-CFF0B2FA6656}" destId="{9DF0772A-979A-40FA-B769-CF16339FEA23}" srcOrd="0" destOrd="0" presId="urn:microsoft.com/office/officeart/2005/8/layout/hierarchy1"/>
    <dgm:cxn modelId="{03DE95C5-C0D0-4B7D-B635-D9FEFD49B882}" type="presParOf" srcId="{9DF0772A-979A-40FA-B769-CF16339FEA23}" destId="{8F3344E1-373C-4CA3-81FE-90CBD3399CBA}" srcOrd="0" destOrd="0" presId="urn:microsoft.com/office/officeart/2005/8/layout/hierarchy1"/>
    <dgm:cxn modelId="{A1640AFB-3E64-4A30-9567-7FFF5376981B}" type="presParOf" srcId="{9DF0772A-979A-40FA-B769-CF16339FEA23}" destId="{26D979BD-429F-4F01-B1F3-08FAC2695D2E}" srcOrd="1" destOrd="0" presId="urn:microsoft.com/office/officeart/2005/8/layout/hierarchy1"/>
    <dgm:cxn modelId="{3FAE1572-109A-455F-A314-ACA4161ACDD3}" type="presParOf" srcId="{757D00DD-729F-4910-B9FF-CFF0B2FA6656}" destId="{D3EDE051-0160-4F2A-804E-1429EB0D55D3}" srcOrd="1" destOrd="0" presId="urn:microsoft.com/office/officeart/2005/8/layout/hierarchy1"/>
    <dgm:cxn modelId="{ED7146CA-15B7-49A4-AC41-92D072A14BC5}" type="presParOf" srcId="{6265B8B2-0882-4CBA-A7F4-5996E224F1E4}" destId="{FED4927F-82BB-4DA7-A24D-CD8B86A90D0A}" srcOrd="2" destOrd="0" presId="urn:microsoft.com/office/officeart/2005/8/layout/hierarchy1"/>
    <dgm:cxn modelId="{8568CA8E-E578-47D4-A192-D95D18663D59}" type="presParOf" srcId="{6265B8B2-0882-4CBA-A7F4-5996E224F1E4}" destId="{333D6CE3-3C1D-4046-B016-10BEA31BAFEE}" srcOrd="3" destOrd="0" presId="urn:microsoft.com/office/officeart/2005/8/layout/hierarchy1"/>
    <dgm:cxn modelId="{5AFE9882-64BE-4517-9AF9-14B42059EDDB}" type="presParOf" srcId="{333D6CE3-3C1D-4046-B016-10BEA31BAFEE}" destId="{0DFB7E39-AC89-4F17-B095-9DA3392DEFEA}" srcOrd="0" destOrd="0" presId="urn:microsoft.com/office/officeart/2005/8/layout/hierarchy1"/>
    <dgm:cxn modelId="{6C492BCF-0695-4D8D-A6D2-3AF30D2749EB}" type="presParOf" srcId="{0DFB7E39-AC89-4F17-B095-9DA3392DEFEA}" destId="{0BE17433-06C1-4EDD-A722-511A9CDC9D6B}" srcOrd="0" destOrd="0" presId="urn:microsoft.com/office/officeart/2005/8/layout/hierarchy1"/>
    <dgm:cxn modelId="{3522F38C-57AA-4F12-8F45-FE0767E139DB}" type="presParOf" srcId="{0DFB7E39-AC89-4F17-B095-9DA3392DEFEA}" destId="{11F93D3A-767A-411E-959E-87D47374E605}" srcOrd="1" destOrd="0" presId="urn:microsoft.com/office/officeart/2005/8/layout/hierarchy1"/>
    <dgm:cxn modelId="{D6083A3C-6932-4C27-B01F-772C6054CA7D}" type="presParOf" srcId="{333D6CE3-3C1D-4046-B016-10BEA31BAFEE}" destId="{59C23CDA-370A-4660-A73B-45DBBF2E6E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4927F-82BB-4DA7-A24D-CD8B86A90D0A}">
      <dsp:nvSpPr>
        <dsp:cNvPr id="0" name=""/>
        <dsp:cNvSpPr/>
      </dsp:nvSpPr>
      <dsp:spPr>
        <a:xfrm>
          <a:off x="7656555" y="2822968"/>
          <a:ext cx="538339" cy="521878"/>
        </a:xfrm>
        <a:custGeom>
          <a:avLst/>
          <a:gdLst/>
          <a:ahLst/>
          <a:cxnLst/>
          <a:rect l="0" t="0" r="0" b="0"/>
          <a:pathLst>
            <a:path>
              <a:moveTo>
                <a:pt x="0" y="0"/>
              </a:moveTo>
              <a:lnTo>
                <a:pt x="0" y="455902"/>
              </a:lnTo>
              <a:lnTo>
                <a:pt x="538339" y="455902"/>
              </a:lnTo>
              <a:lnTo>
                <a:pt x="538339" y="5218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C88E5-FF04-402F-9D22-A27303406FCB}">
      <dsp:nvSpPr>
        <dsp:cNvPr id="0" name=""/>
        <dsp:cNvSpPr/>
      </dsp:nvSpPr>
      <dsp:spPr>
        <a:xfrm>
          <a:off x="7324449" y="2822968"/>
          <a:ext cx="332105" cy="521878"/>
        </a:xfrm>
        <a:custGeom>
          <a:avLst/>
          <a:gdLst/>
          <a:ahLst/>
          <a:cxnLst/>
          <a:rect l="0" t="0" r="0" b="0"/>
          <a:pathLst>
            <a:path>
              <a:moveTo>
                <a:pt x="332105" y="0"/>
              </a:moveTo>
              <a:lnTo>
                <a:pt x="332105" y="455902"/>
              </a:lnTo>
              <a:lnTo>
                <a:pt x="0" y="455902"/>
              </a:lnTo>
              <a:lnTo>
                <a:pt x="0" y="5218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0854B1-5FE0-49A5-ACD4-9CE4BAB26094}">
      <dsp:nvSpPr>
        <dsp:cNvPr id="0" name=""/>
        <dsp:cNvSpPr/>
      </dsp:nvSpPr>
      <dsp:spPr>
        <a:xfrm>
          <a:off x="4785101" y="1155815"/>
          <a:ext cx="2871454" cy="846217"/>
        </a:xfrm>
        <a:custGeom>
          <a:avLst/>
          <a:gdLst/>
          <a:ahLst/>
          <a:cxnLst/>
          <a:rect l="0" t="0" r="0" b="0"/>
          <a:pathLst>
            <a:path>
              <a:moveTo>
                <a:pt x="0" y="0"/>
              </a:moveTo>
              <a:lnTo>
                <a:pt x="0" y="780241"/>
              </a:lnTo>
              <a:lnTo>
                <a:pt x="2871454" y="780241"/>
              </a:lnTo>
              <a:lnTo>
                <a:pt x="2871454" y="8462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E5BAC-21E7-443F-8BB9-480300FE0641}">
      <dsp:nvSpPr>
        <dsp:cNvPr id="0" name=""/>
        <dsp:cNvSpPr/>
      </dsp:nvSpPr>
      <dsp:spPr>
        <a:xfrm>
          <a:off x="5245392" y="2820553"/>
          <a:ext cx="1208611" cy="532275"/>
        </a:xfrm>
        <a:custGeom>
          <a:avLst/>
          <a:gdLst/>
          <a:ahLst/>
          <a:cxnLst/>
          <a:rect l="0" t="0" r="0" b="0"/>
          <a:pathLst>
            <a:path>
              <a:moveTo>
                <a:pt x="0" y="0"/>
              </a:moveTo>
              <a:lnTo>
                <a:pt x="0" y="466299"/>
              </a:lnTo>
              <a:lnTo>
                <a:pt x="1208611" y="466299"/>
              </a:lnTo>
              <a:lnTo>
                <a:pt x="1208611" y="5322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1D1B8-2A76-4FD5-A423-73C652FDB4D3}">
      <dsp:nvSpPr>
        <dsp:cNvPr id="0" name=""/>
        <dsp:cNvSpPr/>
      </dsp:nvSpPr>
      <dsp:spPr>
        <a:xfrm>
          <a:off x="5245392" y="2820553"/>
          <a:ext cx="338165" cy="532275"/>
        </a:xfrm>
        <a:custGeom>
          <a:avLst/>
          <a:gdLst/>
          <a:ahLst/>
          <a:cxnLst/>
          <a:rect l="0" t="0" r="0" b="0"/>
          <a:pathLst>
            <a:path>
              <a:moveTo>
                <a:pt x="0" y="0"/>
              </a:moveTo>
              <a:lnTo>
                <a:pt x="0" y="466299"/>
              </a:lnTo>
              <a:lnTo>
                <a:pt x="338165" y="466299"/>
              </a:lnTo>
              <a:lnTo>
                <a:pt x="338165" y="5322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E8DAE-88AE-4523-95B6-F6CE497C1261}">
      <dsp:nvSpPr>
        <dsp:cNvPr id="0" name=""/>
        <dsp:cNvSpPr/>
      </dsp:nvSpPr>
      <dsp:spPr>
        <a:xfrm>
          <a:off x="4713112" y="2820553"/>
          <a:ext cx="532280" cy="532275"/>
        </a:xfrm>
        <a:custGeom>
          <a:avLst/>
          <a:gdLst/>
          <a:ahLst/>
          <a:cxnLst/>
          <a:rect l="0" t="0" r="0" b="0"/>
          <a:pathLst>
            <a:path>
              <a:moveTo>
                <a:pt x="532280" y="0"/>
              </a:moveTo>
              <a:lnTo>
                <a:pt x="532280" y="466299"/>
              </a:lnTo>
              <a:lnTo>
                <a:pt x="0" y="466299"/>
              </a:lnTo>
              <a:lnTo>
                <a:pt x="0" y="5322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E7974-E819-4B9A-9B2D-B76ABC4B85BB}">
      <dsp:nvSpPr>
        <dsp:cNvPr id="0" name=""/>
        <dsp:cNvSpPr/>
      </dsp:nvSpPr>
      <dsp:spPr>
        <a:xfrm>
          <a:off x="4785101" y="1155815"/>
          <a:ext cx="460290" cy="835820"/>
        </a:xfrm>
        <a:custGeom>
          <a:avLst/>
          <a:gdLst/>
          <a:ahLst/>
          <a:cxnLst/>
          <a:rect l="0" t="0" r="0" b="0"/>
          <a:pathLst>
            <a:path>
              <a:moveTo>
                <a:pt x="0" y="0"/>
              </a:moveTo>
              <a:lnTo>
                <a:pt x="0" y="769844"/>
              </a:lnTo>
              <a:lnTo>
                <a:pt x="460290" y="769844"/>
              </a:lnTo>
              <a:lnTo>
                <a:pt x="460290" y="8358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63A64-9A16-4C9B-A278-10DB2398A006}">
      <dsp:nvSpPr>
        <dsp:cNvPr id="0" name=""/>
        <dsp:cNvSpPr/>
      </dsp:nvSpPr>
      <dsp:spPr>
        <a:xfrm>
          <a:off x="2004896" y="2848004"/>
          <a:ext cx="1837770" cy="523140"/>
        </a:xfrm>
        <a:custGeom>
          <a:avLst/>
          <a:gdLst/>
          <a:ahLst/>
          <a:cxnLst/>
          <a:rect l="0" t="0" r="0" b="0"/>
          <a:pathLst>
            <a:path>
              <a:moveTo>
                <a:pt x="0" y="0"/>
              </a:moveTo>
              <a:lnTo>
                <a:pt x="0" y="457164"/>
              </a:lnTo>
              <a:lnTo>
                <a:pt x="1837770" y="457164"/>
              </a:lnTo>
              <a:lnTo>
                <a:pt x="1837770" y="5231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F4F92-C853-4D37-A626-D5F9352E0348}">
      <dsp:nvSpPr>
        <dsp:cNvPr id="0" name=""/>
        <dsp:cNvSpPr/>
      </dsp:nvSpPr>
      <dsp:spPr>
        <a:xfrm>
          <a:off x="2004896" y="2848004"/>
          <a:ext cx="967324" cy="523140"/>
        </a:xfrm>
        <a:custGeom>
          <a:avLst/>
          <a:gdLst/>
          <a:ahLst/>
          <a:cxnLst/>
          <a:rect l="0" t="0" r="0" b="0"/>
          <a:pathLst>
            <a:path>
              <a:moveTo>
                <a:pt x="0" y="0"/>
              </a:moveTo>
              <a:lnTo>
                <a:pt x="0" y="457164"/>
              </a:lnTo>
              <a:lnTo>
                <a:pt x="967324" y="457164"/>
              </a:lnTo>
              <a:lnTo>
                <a:pt x="967324" y="5231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F789E4-22C5-4A39-B916-234662FC6DFB}">
      <dsp:nvSpPr>
        <dsp:cNvPr id="0" name=""/>
        <dsp:cNvSpPr/>
      </dsp:nvSpPr>
      <dsp:spPr>
        <a:xfrm>
          <a:off x="2004896" y="2848004"/>
          <a:ext cx="96878" cy="523140"/>
        </a:xfrm>
        <a:custGeom>
          <a:avLst/>
          <a:gdLst/>
          <a:ahLst/>
          <a:cxnLst/>
          <a:rect l="0" t="0" r="0" b="0"/>
          <a:pathLst>
            <a:path>
              <a:moveTo>
                <a:pt x="0" y="0"/>
              </a:moveTo>
              <a:lnTo>
                <a:pt x="0" y="457164"/>
              </a:lnTo>
              <a:lnTo>
                <a:pt x="96878" y="457164"/>
              </a:lnTo>
              <a:lnTo>
                <a:pt x="96878" y="5231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721E1-05F4-439E-ABC2-8B8445208BCF}">
      <dsp:nvSpPr>
        <dsp:cNvPr id="0" name=""/>
        <dsp:cNvSpPr/>
      </dsp:nvSpPr>
      <dsp:spPr>
        <a:xfrm>
          <a:off x="1231328" y="2848004"/>
          <a:ext cx="773567" cy="523140"/>
        </a:xfrm>
        <a:custGeom>
          <a:avLst/>
          <a:gdLst/>
          <a:ahLst/>
          <a:cxnLst/>
          <a:rect l="0" t="0" r="0" b="0"/>
          <a:pathLst>
            <a:path>
              <a:moveTo>
                <a:pt x="773567" y="0"/>
              </a:moveTo>
              <a:lnTo>
                <a:pt x="773567" y="457164"/>
              </a:lnTo>
              <a:lnTo>
                <a:pt x="0" y="457164"/>
              </a:lnTo>
              <a:lnTo>
                <a:pt x="0" y="5231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F81C0A-4FBA-4B1E-BC55-381A3F211180}">
      <dsp:nvSpPr>
        <dsp:cNvPr id="0" name=""/>
        <dsp:cNvSpPr/>
      </dsp:nvSpPr>
      <dsp:spPr>
        <a:xfrm>
          <a:off x="360882" y="2848004"/>
          <a:ext cx="1644013" cy="523140"/>
        </a:xfrm>
        <a:custGeom>
          <a:avLst/>
          <a:gdLst/>
          <a:ahLst/>
          <a:cxnLst/>
          <a:rect l="0" t="0" r="0" b="0"/>
          <a:pathLst>
            <a:path>
              <a:moveTo>
                <a:pt x="1644013" y="0"/>
              </a:moveTo>
              <a:lnTo>
                <a:pt x="1644013" y="457164"/>
              </a:lnTo>
              <a:lnTo>
                <a:pt x="0" y="457164"/>
              </a:lnTo>
              <a:lnTo>
                <a:pt x="0" y="5231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839-9F49-41BB-8D6D-1320EF848B16}">
      <dsp:nvSpPr>
        <dsp:cNvPr id="0" name=""/>
        <dsp:cNvSpPr/>
      </dsp:nvSpPr>
      <dsp:spPr>
        <a:xfrm>
          <a:off x="2004896" y="1155815"/>
          <a:ext cx="2780205" cy="844956"/>
        </a:xfrm>
        <a:custGeom>
          <a:avLst/>
          <a:gdLst/>
          <a:ahLst/>
          <a:cxnLst/>
          <a:rect l="0" t="0" r="0" b="0"/>
          <a:pathLst>
            <a:path>
              <a:moveTo>
                <a:pt x="2780205" y="0"/>
              </a:moveTo>
              <a:lnTo>
                <a:pt x="2780205" y="778980"/>
              </a:lnTo>
              <a:lnTo>
                <a:pt x="0" y="778980"/>
              </a:lnTo>
              <a:lnTo>
                <a:pt x="0" y="8449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458DE6-6F85-4F4A-8FF5-31E741778D36}">
      <dsp:nvSpPr>
        <dsp:cNvPr id="0" name=""/>
        <dsp:cNvSpPr/>
      </dsp:nvSpPr>
      <dsp:spPr>
        <a:xfrm>
          <a:off x="3829113" y="188161"/>
          <a:ext cx="1911976" cy="967654"/>
        </a:xfrm>
        <a:prstGeom prst="roundRect">
          <a:avLst>
            <a:gd name="adj" fmla="val 10000"/>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sp>
    <dsp:sp modelId="{F2CE5260-8FCB-42B4-9E19-AE164018E268}">
      <dsp:nvSpPr>
        <dsp:cNvPr id="0" name=""/>
        <dsp:cNvSpPr/>
      </dsp:nvSpPr>
      <dsp:spPr>
        <a:xfrm>
          <a:off x="3908245" y="263336"/>
          <a:ext cx="1911976" cy="967654"/>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计算机分类</a:t>
          </a:r>
        </a:p>
      </dsp:txBody>
      <dsp:txXfrm>
        <a:off x="3936587" y="291678"/>
        <a:ext cx="1855292" cy="910970"/>
      </dsp:txXfrm>
    </dsp:sp>
    <dsp:sp modelId="{322828D5-BD05-4502-A4BC-3DCBE118280C}">
      <dsp:nvSpPr>
        <dsp:cNvPr id="0" name=""/>
        <dsp:cNvSpPr/>
      </dsp:nvSpPr>
      <dsp:spPr>
        <a:xfrm>
          <a:off x="1183635" y="2000771"/>
          <a:ext cx="1642521" cy="847232"/>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C6DC8-1C3A-40C0-9F3F-4A5A1242050E}">
      <dsp:nvSpPr>
        <dsp:cNvPr id="0" name=""/>
        <dsp:cNvSpPr/>
      </dsp:nvSpPr>
      <dsp:spPr>
        <a:xfrm>
          <a:off x="1262766" y="2075946"/>
          <a:ext cx="1642521" cy="847232"/>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根据尺寸</a:t>
          </a:r>
        </a:p>
      </dsp:txBody>
      <dsp:txXfrm>
        <a:off x="1287581" y="2100761"/>
        <a:ext cx="1592891" cy="797602"/>
      </dsp:txXfrm>
    </dsp:sp>
    <dsp:sp modelId="{3F7F29E0-2DBD-4BD4-AB44-CA8F8D4C2FC5}">
      <dsp:nvSpPr>
        <dsp:cNvPr id="0" name=""/>
        <dsp:cNvSpPr/>
      </dsp:nvSpPr>
      <dsp:spPr>
        <a:xfrm>
          <a:off x="4791" y="3371144"/>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6E88B7-907A-4231-995F-AACFD01A5442}">
      <dsp:nvSpPr>
        <dsp:cNvPr id="0" name=""/>
        <dsp:cNvSpPr/>
      </dsp:nvSpPr>
      <dsp:spPr>
        <a:xfrm>
          <a:off x="83922" y="3446319"/>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微型机</a:t>
          </a:r>
        </a:p>
      </dsp:txBody>
      <dsp:txXfrm>
        <a:off x="97168" y="3459565"/>
        <a:ext cx="685691" cy="425744"/>
      </dsp:txXfrm>
    </dsp:sp>
    <dsp:sp modelId="{7227EC23-3A4E-4D6E-BE8E-467E86B3161B}">
      <dsp:nvSpPr>
        <dsp:cNvPr id="0" name=""/>
        <dsp:cNvSpPr/>
      </dsp:nvSpPr>
      <dsp:spPr>
        <a:xfrm>
          <a:off x="875237" y="3371144"/>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0200D3-027E-4C7F-8D3E-15A44A29A15D}">
      <dsp:nvSpPr>
        <dsp:cNvPr id="0" name=""/>
        <dsp:cNvSpPr/>
      </dsp:nvSpPr>
      <dsp:spPr>
        <a:xfrm>
          <a:off x="954368" y="3446319"/>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小型机</a:t>
          </a:r>
        </a:p>
      </dsp:txBody>
      <dsp:txXfrm>
        <a:off x="967614" y="3459565"/>
        <a:ext cx="685691" cy="425744"/>
      </dsp:txXfrm>
    </dsp:sp>
    <dsp:sp modelId="{B493667C-7C3E-416D-B8A7-9E702680E3CC}">
      <dsp:nvSpPr>
        <dsp:cNvPr id="0" name=""/>
        <dsp:cNvSpPr/>
      </dsp:nvSpPr>
      <dsp:spPr>
        <a:xfrm>
          <a:off x="1745682" y="3371144"/>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99F76-B711-41A0-A1AD-413E6CC27BDF}">
      <dsp:nvSpPr>
        <dsp:cNvPr id="0" name=""/>
        <dsp:cNvSpPr/>
      </dsp:nvSpPr>
      <dsp:spPr>
        <a:xfrm>
          <a:off x="1824814" y="3446319"/>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中型机</a:t>
          </a:r>
        </a:p>
      </dsp:txBody>
      <dsp:txXfrm>
        <a:off x="1838060" y="3459565"/>
        <a:ext cx="685691" cy="425744"/>
      </dsp:txXfrm>
    </dsp:sp>
    <dsp:sp modelId="{9AF65A5E-F018-4A5C-93B0-ABDBC3523A84}">
      <dsp:nvSpPr>
        <dsp:cNvPr id="0" name=""/>
        <dsp:cNvSpPr/>
      </dsp:nvSpPr>
      <dsp:spPr>
        <a:xfrm>
          <a:off x="2616128" y="3371144"/>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63C207-3827-4491-B2F0-9CCFF326C8AC}">
      <dsp:nvSpPr>
        <dsp:cNvPr id="0" name=""/>
        <dsp:cNvSpPr/>
      </dsp:nvSpPr>
      <dsp:spPr>
        <a:xfrm>
          <a:off x="2695260" y="3446319"/>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大型机</a:t>
          </a:r>
        </a:p>
      </dsp:txBody>
      <dsp:txXfrm>
        <a:off x="2708506" y="3459565"/>
        <a:ext cx="685691" cy="425744"/>
      </dsp:txXfrm>
    </dsp:sp>
    <dsp:sp modelId="{96FCB4AC-048A-4DFF-8B69-B0259F4DE374}">
      <dsp:nvSpPr>
        <dsp:cNvPr id="0" name=""/>
        <dsp:cNvSpPr/>
      </dsp:nvSpPr>
      <dsp:spPr>
        <a:xfrm>
          <a:off x="3486574" y="3371144"/>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43D76-9D53-4E68-B72C-16D5AA9A5F98}">
      <dsp:nvSpPr>
        <dsp:cNvPr id="0" name=""/>
        <dsp:cNvSpPr/>
      </dsp:nvSpPr>
      <dsp:spPr>
        <a:xfrm>
          <a:off x="3565706" y="3446319"/>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巨型机</a:t>
          </a:r>
        </a:p>
      </dsp:txBody>
      <dsp:txXfrm>
        <a:off x="3578952" y="3459565"/>
        <a:ext cx="685691" cy="425744"/>
      </dsp:txXfrm>
    </dsp:sp>
    <dsp:sp modelId="{395B77C6-3828-44DD-A9AF-3F95E71CF31B}">
      <dsp:nvSpPr>
        <dsp:cNvPr id="0" name=""/>
        <dsp:cNvSpPr/>
      </dsp:nvSpPr>
      <dsp:spPr>
        <a:xfrm>
          <a:off x="4421058" y="1991636"/>
          <a:ext cx="1648668" cy="82891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BFBF1-E22E-49FF-82C0-9D971DE6EB0C}">
      <dsp:nvSpPr>
        <dsp:cNvPr id="0" name=""/>
        <dsp:cNvSpPr/>
      </dsp:nvSpPr>
      <dsp:spPr>
        <a:xfrm>
          <a:off x="4500189" y="2066811"/>
          <a:ext cx="1648668" cy="828917"/>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根据类型</a:t>
          </a:r>
        </a:p>
      </dsp:txBody>
      <dsp:txXfrm>
        <a:off x="4524467" y="2091089"/>
        <a:ext cx="1600112" cy="780361"/>
      </dsp:txXfrm>
    </dsp:sp>
    <dsp:sp modelId="{0674CE8D-25BD-4DF8-B28B-A617E385D43F}">
      <dsp:nvSpPr>
        <dsp:cNvPr id="0" name=""/>
        <dsp:cNvSpPr/>
      </dsp:nvSpPr>
      <dsp:spPr>
        <a:xfrm>
          <a:off x="4357020" y="3352829"/>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B6084-36DB-48BC-AF6F-7C87B3D8296A}">
      <dsp:nvSpPr>
        <dsp:cNvPr id="0" name=""/>
        <dsp:cNvSpPr/>
      </dsp:nvSpPr>
      <dsp:spPr>
        <a:xfrm>
          <a:off x="4436152" y="3428003"/>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模拟计算机</a:t>
          </a:r>
        </a:p>
      </dsp:txBody>
      <dsp:txXfrm>
        <a:off x="4449398" y="3441249"/>
        <a:ext cx="685691" cy="425744"/>
      </dsp:txXfrm>
    </dsp:sp>
    <dsp:sp modelId="{C325A409-1D26-4B62-9ADC-330CABABB3E4}">
      <dsp:nvSpPr>
        <dsp:cNvPr id="0" name=""/>
        <dsp:cNvSpPr/>
      </dsp:nvSpPr>
      <dsp:spPr>
        <a:xfrm>
          <a:off x="5227466" y="3352829"/>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29181-BED9-46A1-93AA-ADD80083A603}">
      <dsp:nvSpPr>
        <dsp:cNvPr id="0" name=""/>
        <dsp:cNvSpPr/>
      </dsp:nvSpPr>
      <dsp:spPr>
        <a:xfrm>
          <a:off x="5306598" y="3428003"/>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数字计算机</a:t>
          </a:r>
        </a:p>
      </dsp:txBody>
      <dsp:txXfrm>
        <a:off x="5319844" y="3441249"/>
        <a:ext cx="685691" cy="425744"/>
      </dsp:txXfrm>
    </dsp:sp>
    <dsp:sp modelId="{3AAB095B-4E6F-4DBB-BB86-DC50A8E8723C}">
      <dsp:nvSpPr>
        <dsp:cNvPr id="0" name=""/>
        <dsp:cNvSpPr/>
      </dsp:nvSpPr>
      <dsp:spPr>
        <a:xfrm>
          <a:off x="6097912" y="3352829"/>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9D88C-4023-4AC8-95B4-27DFF6CD1069}">
      <dsp:nvSpPr>
        <dsp:cNvPr id="0" name=""/>
        <dsp:cNvSpPr/>
      </dsp:nvSpPr>
      <dsp:spPr>
        <a:xfrm>
          <a:off x="6177044" y="3428003"/>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混合计算机</a:t>
          </a:r>
        </a:p>
      </dsp:txBody>
      <dsp:txXfrm>
        <a:off x="6190290" y="3441249"/>
        <a:ext cx="685691" cy="425744"/>
      </dsp:txXfrm>
    </dsp:sp>
    <dsp:sp modelId="{3285E9B9-F527-4BD8-8234-04AB3497CB14}">
      <dsp:nvSpPr>
        <dsp:cNvPr id="0" name=""/>
        <dsp:cNvSpPr/>
      </dsp:nvSpPr>
      <dsp:spPr>
        <a:xfrm>
          <a:off x="6787183" y="2002033"/>
          <a:ext cx="1738745" cy="820935"/>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8AB2B1-5FBC-49D8-84A1-8CA5786665C1}">
      <dsp:nvSpPr>
        <dsp:cNvPr id="0" name=""/>
        <dsp:cNvSpPr/>
      </dsp:nvSpPr>
      <dsp:spPr>
        <a:xfrm>
          <a:off x="6866314" y="2077208"/>
          <a:ext cx="1738745" cy="820935"/>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根据用途</a:t>
          </a:r>
        </a:p>
      </dsp:txBody>
      <dsp:txXfrm>
        <a:off x="6890358" y="2101252"/>
        <a:ext cx="1690657" cy="772847"/>
      </dsp:txXfrm>
    </dsp:sp>
    <dsp:sp modelId="{8F3344E1-373C-4CA3-81FE-90CBD3399CBA}">
      <dsp:nvSpPr>
        <dsp:cNvPr id="0" name=""/>
        <dsp:cNvSpPr/>
      </dsp:nvSpPr>
      <dsp:spPr>
        <a:xfrm>
          <a:off x="6968358" y="3344847"/>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979BD-429F-4F01-B1F3-08FAC2695D2E}">
      <dsp:nvSpPr>
        <dsp:cNvPr id="0" name=""/>
        <dsp:cNvSpPr/>
      </dsp:nvSpPr>
      <dsp:spPr>
        <a:xfrm>
          <a:off x="7047489" y="3420021"/>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专用计算机</a:t>
          </a:r>
        </a:p>
      </dsp:txBody>
      <dsp:txXfrm>
        <a:off x="7060735" y="3433267"/>
        <a:ext cx="685691" cy="425744"/>
      </dsp:txXfrm>
    </dsp:sp>
    <dsp:sp modelId="{0BE17433-06C1-4EDD-A722-511A9CDC9D6B}">
      <dsp:nvSpPr>
        <dsp:cNvPr id="0" name=""/>
        <dsp:cNvSpPr/>
      </dsp:nvSpPr>
      <dsp:spPr>
        <a:xfrm>
          <a:off x="7838804" y="3344847"/>
          <a:ext cx="712183" cy="452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F93D3A-767A-411E-959E-87D47374E605}">
      <dsp:nvSpPr>
        <dsp:cNvPr id="0" name=""/>
        <dsp:cNvSpPr/>
      </dsp:nvSpPr>
      <dsp:spPr>
        <a:xfrm>
          <a:off x="7917935" y="3420021"/>
          <a:ext cx="712183" cy="45223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t>通用计算机</a:t>
          </a:r>
        </a:p>
      </dsp:txBody>
      <dsp:txXfrm>
        <a:off x="7931181" y="3433267"/>
        <a:ext cx="685691" cy="4257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6459F-225C-4AA8-B12F-7D0F44785B1A}" type="datetimeFigureOut">
              <a:rPr lang="en-SG" smtClean="0"/>
              <a:t>28/2/2024</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5393A7-4FB6-4BF3-96F1-9E4FE8269987}" type="slidenum">
              <a:rPr lang="en-SG" smtClean="0"/>
              <a:t>‹#›</a:t>
            </a:fld>
            <a:endParaRPr lang="en-SG"/>
          </a:p>
        </p:txBody>
      </p:sp>
    </p:spTree>
    <p:extLst>
      <p:ext uri="{BB962C8B-B14F-4D97-AF65-F5344CB8AC3E}">
        <p14:creationId xmlns:p14="http://schemas.microsoft.com/office/powerpoint/2010/main" val="307999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614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3D191B-14C9-4E44-80DA-01C77658321C}" type="slidenum">
              <a:rPr lang="zh-CN" altLang="en-US" smtClean="0"/>
              <a:pPr/>
              <a:t>1</a:t>
            </a:fld>
            <a:endParaRPr lang="zh-CN" altLang="en-US"/>
          </a:p>
        </p:txBody>
      </p:sp>
    </p:spTree>
    <p:extLst>
      <p:ext uri="{BB962C8B-B14F-4D97-AF65-F5344CB8AC3E}">
        <p14:creationId xmlns:p14="http://schemas.microsoft.com/office/powerpoint/2010/main" val="340989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5393A7-4FB6-4BF3-96F1-9E4FE8269987}" type="slidenum">
              <a:rPr lang="en-SG" smtClean="0"/>
              <a:t>33</a:t>
            </a:fld>
            <a:endParaRPr lang="en-SG"/>
          </a:p>
        </p:txBody>
      </p:sp>
    </p:spTree>
    <p:extLst>
      <p:ext uri="{BB962C8B-B14F-4D97-AF65-F5344CB8AC3E}">
        <p14:creationId xmlns:p14="http://schemas.microsoft.com/office/powerpoint/2010/main" val="290931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9A25ADED-7303-4083-9A84-7F4EBBD6CC4F}" type="datetime1">
              <a:rPr lang="en-SG" altLang="zh-SG" smtClean="0"/>
              <a:t>28/2/2024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3724298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F33711C2-9916-4E4F-A7F3-77482CEDD6F2}" type="datetime1">
              <a:rPr lang="en-SG" altLang="zh-SG" smtClean="0"/>
              <a:t>28/2/2024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110582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D9FA1-AD43-46AE-A296-6AEBE68D406F}" type="datetime1">
              <a:rPr lang="en-SG" altLang="zh-SG" smtClean="0"/>
              <a:t>28/2/2024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207773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591" y="1417638"/>
            <a:ext cx="8229600" cy="4819674"/>
          </a:xfrm>
        </p:spPr>
        <p:txBody>
          <a:bodyPr/>
          <a:lstStyle>
            <a:lvl1pPr>
              <a:lnSpc>
                <a:spcPct val="120000"/>
              </a:lnSpc>
              <a:spcAft>
                <a:spcPts val="600"/>
              </a:spcAft>
              <a:defRPr b="1"/>
            </a:lvl1pPr>
            <a:lvl2pPr>
              <a:lnSpc>
                <a:spcPct val="125000"/>
              </a:lnSpc>
              <a:spcAft>
                <a:spcPts val="600"/>
              </a:spcAft>
              <a:defRPr/>
            </a:lvl2pPr>
            <a:lvl3pPr>
              <a:lnSpc>
                <a:spcPct val="120000"/>
              </a:lnSpc>
              <a:spcAft>
                <a:spcPts val="600"/>
              </a:spcAft>
              <a:defRPr/>
            </a:lvl3pPr>
            <a:lvl4pPr>
              <a:spcAft>
                <a:spcPts val="600"/>
              </a:spcAft>
              <a:defRPr/>
            </a:lvl4pPr>
            <a:lvl5pPr>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7" name="Title 6"/>
          <p:cNvSpPr>
            <a:spLocks noGrp="1"/>
          </p:cNvSpPr>
          <p:nvPr>
            <p:ph type="title"/>
          </p:nvPr>
        </p:nvSpPr>
        <p:spPr/>
        <p:txBody>
          <a:bodyPr/>
          <a:lstStyle>
            <a:lvl1pPr>
              <a:defRPr b="1">
                <a:solidFill>
                  <a:srgbClr val="044823"/>
                </a:solidFill>
              </a:defRPr>
            </a:lvl1pPr>
          </a:lstStyle>
          <a:p>
            <a:r>
              <a:rPr lang="en-US" altLang="zh-SG" dirty="0"/>
              <a:t>Click to edit Master title style</a:t>
            </a:r>
            <a:endParaRPr lang="zh-SG" altLang="en-US" dirty="0"/>
          </a:p>
        </p:txBody>
      </p:sp>
      <p:sp>
        <p:nvSpPr>
          <p:cNvPr id="14" name="Date Placeholder 13"/>
          <p:cNvSpPr>
            <a:spLocks noGrp="1"/>
          </p:cNvSpPr>
          <p:nvPr>
            <p:ph type="dt" sz="half" idx="10"/>
          </p:nvPr>
        </p:nvSpPr>
        <p:spPr/>
        <p:txBody>
          <a:bodyPr/>
          <a:lstStyle/>
          <a:p>
            <a:fld id="{474522DC-96D5-4049-9CA5-7B693D655F70}" type="datetime1">
              <a:rPr lang="en-SG" altLang="zh-SG" smtClean="0"/>
              <a:t>28/2/2024</a:t>
            </a:fld>
            <a:endParaRPr lang="en-SG"/>
          </a:p>
        </p:txBody>
      </p:sp>
      <p:sp>
        <p:nvSpPr>
          <p:cNvPr id="15" name="Footer Placeholder 14"/>
          <p:cNvSpPr>
            <a:spLocks noGrp="1"/>
          </p:cNvSpPr>
          <p:nvPr>
            <p:ph type="ftr" sz="quarter" idx="11"/>
          </p:nvPr>
        </p:nvSpPr>
        <p:spPr/>
        <p:txBody>
          <a:bodyPr/>
          <a:lstStyle/>
          <a:p>
            <a:endParaRPr lang="en-SG"/>
          </a:p>
        </p:txBody>
      </p:sp>
      <p:sp>
        <p:nvSpPr>
          <p:cNvPr id="16" name="Slide Number Placeholder 15"/>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1038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13486D-08F9-46F8-B1B1-257ECEE0CD59}" type="datetime1">
              <a:rPr lang="en-SG" altLang="zh-SG" smtClean="0"/>
              <a:t>28/2/2024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114621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411305D5-A8E9-484A-AF24-D2EF2F22D258}" type="datetime1">
              <a:rPr lang="en-SG" altLang="zh-SG" smtClean="0"/>
              <a:t>28/2/2024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24869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FC4D583A-AEBA-43FC-9A7D-2D612922476F}" type="datetime1">
              <a:rPr lang="en-SG" altLang="zh-SG" smtClean="0"/>
              <a:t>28/2/2024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1667014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899149D2-76F5-4E18-801A-F6B9600679DF}" type="datetime1">
              <a:rPr lang="en-SG" altLang="zh-SG" smtClean="0"/>
              <a:t>28/2/2024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245839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9B0F8D-7900-4A8A-ACDF-654EE258FD3A}" type="datetime1">
              <a:rPr lang="en-SG" altLang="zh-SG" smtClean="0"/>
              <a:t>28/2/2024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388636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C93B19-163F-4AD1-A034-351240C32408}" type="datetime1">
              <a:rPr lang="en-SG" altLang="zh-SG" smtClean="0"/>
              <a:t>28/2/2024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41397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6724B0-E083-47F7-A039-5307AD4D345B}" type="datetime1">
              <a:rPr lang="en-SG" altLang="zh-SG" smtClean="0"/>
              <a:t>28/2/2024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5846718-CB15-44DC-A3B0-F0ED78D869D1}" type="slidenum">
              <a:rPr lang="en-SG" smtClean="0"/>
              <a:t>‹#›</a:t>
            </a:fld>
            <a:endParaRPr lang="en-SG"/>
          </a:p>
        </p:txBody>
      </p:sp>
    </p:spTree>
    <p:extLst>
      <p:ext uri="{BB962C8B-B14F-4D97-AF65-F5344CB8AC3E}">
        <p14:creationId xmlns:p14="http://schemas.microsoft.com/office/powerpoint/2010/main" val="1445776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469C9-5D20-4AF1-9738-D08CAD4951E9}" type="datetime1">
              <a:rPr lang="en-SG" altLang="zh-SG" smtClean="0"/>
              <a:t>28/2/2024</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6718-CB15-44DC-A3B0-F0ED78D869D1}" type="slidenum">
              <a:rPr lang="en-SG" smtClean="0"/>
              <a:t>‹#›</a:t>
            </a:fld>
            <a:endParaRPr lang="en-SG"/>
          </a:p>
        </p:txBody>
      </p:sp>
    </p:spTree>
    <p:extLst>
      <p:ext uri="{BB962C8B-B14F-4D97-AF65-F5344CB8AC3E}">
        <p14:creationId xmlns:p14="http://schemas.microsoft.com/office/powerpoint/2010/main" val="160866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noChangeArrowheads="1"/>
          </p:cNvSpPr>
          <p:nvPr/>
        </p:nvSpPr>
        <p:spPr bwMode="auto">
          <a:xfrm>
            <a:off x="107504" y="1963862"/>
            <a:ext cx="8767762" cy="130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200">
                <a:solidFill>
                  <a:schemeClr val="tx1"/>
                </a:solidFill>
                <a:latin typeface="Gill Sans MT" panose="020B0502020104020203" pitchFamily="34" charset="0"/>
                <a:ea typeface="+mn-ea"/>
                <a:cs typeface="+mj-cs"/>
                <a:sym typeface="Arial" panose="020B0604020202020204" pitchFamily="34" charset="0"/>
              </a:defRPr>
            </a:lvl1pPr>
            <a:lvl2pPr algn="l" rtl="0" eaLnBrk="0" fontAlgn="base" hangingPunct="0">
              <a:spcBef>
                <a:spcPct val="0"/>
              </a:spcBef>
              <a:spcAft>
                <a:spcPct val="0"/>
              </a:spcAft>
              <a:defRPr sz="3200">
                <a:solidFill>
                  <a:schemeClr val="tx1"/>
                </a:solidFill>
                <a:latin typeface="Gill Sans MT" pitchFamily="34" charset="0"/>
                <a:ea typeface="微软雅黑" pitchFamily="34" charset="-122"/>
                <a:sym typeface="Arial" panose="020B0604020202020204" pitchFamily="34" charset="0"/>
              </a:defRPr>
            </a:lvl2pPr>
            <a:lvl3pPr algn="l" rtl="0" eaLnBrk="0" fontAlgn="base" hangingPunct="0">
              <a:spcBef>
                <a:spcPct val="0"/>
              </a:spcBef>
              <a:spcAft>
                <a:spcPct val="0"/>
              </a:spcAft>
              <a:defRPr sz="3200">
                <a:solidFill>
                  <a:schemeClr val="tx1"/>
                </a:solidFill>
                <a:latin typeface="Gill Sans MT" pitchFamily="34" charset="0"/>
                <a:ea typeface="微软雅黑" pitchFamily="34" charset="-122"/>
                <a:sym typeface="Arial" panose="020B0604020202020204" pitchFamily="34" charset="0"/>
              </a:defRPr>
            </a:lvl3pPr>
            <a:lvl4pPr algn="l" rtl="0" eaLnBrk="0" fontAlgn="base" hangingPunct="0">
              <a:spcBef>
                <a:spcPct val="0"/>
              </a:spcBef>
              <a:spcAft>
                <a:spcPct val="0"/>
              </a:spcAft>
              <a:defRPr sz="3200">
                <a:solidFill>
                  <a:schemeClr val="tx1"/>
                </a:solidFill>
                <a:latin typeface="Gill Sans MT" pitchFamily="34" charset="0"/>
                <a:ea typeface="微软雅黑" pitchFamily="34" charset="-122"/>
                <a:sym typeface="Arial" panose="020B0604020202020204" pitchFamily="34" charset="0"/>
              </a:defRPr>
            </a:lvl4pPr>
            <a:lvl5pPr algn="l" rtl="0" eaLnBrk="0" fontAlgn="base" hangingPunct="0">
              <a:spcBef>
                <a:spcPct val="0"/>
              </a:spcBef>
              <a:spcAft>
                <a:spcPct val="0"/>
              </a:spcAft>
              <a:defRPr sz="3200">
                <a:solidFill>
                  <a:schemeClr val="tx1"/>
                </a:solidFill>
                <a:latin typeface="Gill Sans MT" pitchFamily="34" charset="0"/>
                <a:ea typeface="微软雅黑" pitchFamily="34" charset="-122"/>
                <a:sym typeface="Arial" panose="020B0604020202020204" pitchFamily="34" charset="0"/>
              </a:defRPr>
            </a:lvl5pPr>
            <a:lvl6pPr marL="4572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defRPr sz="3200">
                <a:solidFill>
                  <a:schemeClr val="tx2"/>
                </a:solidFill>
                <a:latin typeface="Arial" pitchFamily="34" charset="0"/>
                <a:ea typeface="黑体" pitchFamily="49" charset="-122"/>
                <a:sym typeface="Arial" pitchFamily="34" charset="0"/>
              </a:defRPr>
            </a:lvl9pPr>
          </a:lstStyle>
          <a:p>
            <a:pPr algn="ctr" eaLnBrk="1" hangingPunct="1">
              <a:lnSpc>
                <a:spcPct val="150000"/>
              </a:lnSpc>
              <a:defRPr/>
            </a:pPr>
            <a:r>
              <a:rPr lang="zh-CN" altLang="en-US" sz="4800" b="1" kern="0" dirty="0">
                <a:solidFill>
                  <a:srgbClr val="044823"/>
                </a:solidFill>
                <a:latin typeface="+mj-lt"/>
              </a:rPr>
              <a:t>并行计算机的分类</a:t>
            </a:r>
            <a:endParaRPr lang="en-US" altLang="zh-CN" sz="3600" b="1" kern="0" dirty="0">
              <a:solidFill>
                <a:srgbClr val="0070C0"/>
              </a:solidFill>
              <a:latin typeface="+mj-lt"/>
            </a:endParaRPr>
          </a:p>
        </p:txBody>
      </p:sp>
      <p:sp>
        <p:nvSpPr>
          <p:cNvPr id="13" name="副标题 2"/>
          <p:cNvSpPr>
            <a:spLocks noChangeArrowheads="1"/>
          </p:cNvSpPr>
          <p:nvPr/>
        </p:nvSpPr>
        <p:spPr bwMode="auto">
          <a:xfrm>
            <a:off x="1036638" y="4778375"/>
            <a:ext cx="68580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lnSpc>
                <a:spcPct val="120000"/>
              </a:lnSpc>
              <a:defRPr/>
            </a:pPr>
            <a:endParaRPr lang="zh-CN" altLang="en-US" sz="3200">
              <a:solidFill>
                <a:schemeClr val="tx2"/>
              </a:solidFill>
              <a:latin typeface="+mj-ea"/>
              <a:ea typeface="+mj-ea"/>
              <a:cs typeface="Times New Roman" pitchFamily="18" charset="0"/>
              <a:sym typeface="Times New Roman" pitchFamily="18" charset="0"/>
            </a:endParaRPr>
          </a:p>
          <a:p>
            <a:pPr algn="ctr" eaLnBrk="1" hangingPunct="1">
              <a:lnSpc>
                <a:spcPct val="120000"/>
              </a:lnSpc>
              <a:defRPr/>
            </a:pPr>
            <a:endParaRPr lang="zh-CN" altLang="en-US" sz="3200">
              <a:solidFill>
                <a:srgbClr val="000000"/>
              </a:solidFill>
              <a:latin typeface="+mj-ea"/>
              <a:ea typeface="+mj-ea"/>
              <a:cs typeface="Times New Roman" pitchFamily="18" charset="0"/>
              <a:sym typeface="宋体" pitchFamily="2" charset="-122"/>
            </a:endParaRPr>
          </a:p>
        </p:txBody>
      </p:sp>
      <p:pic>
        <p:nvPicPr>
          <p:cNvPr id="7" name="图片 6">
            <a:extLst>
              <a:ext uri="{FF2B5EF4-FFF2-40B4-BE49-F238E27FC236}">
                <a16:creationId xmlns:a16="http://schemas.microsoft.com/office/drawing/2014/main" id="{9D9EAF0D-769F-4C75-B803-C57584C3045C}"/>
              </a:ext>
            </a:extLst>
          </p:cNvPr>
          <p:cNvPicPr>
            <a:picLocks noChangeAspect="1"/>
          </p:cNvPicPr>
          <p:nvPr/>
        </p:nvPicPr>
        <p:blipFill>
          <a:blip r:embed="rId3"/>
          <a:stretch>
            <a:fillRect/>
          </a:stretch>
        </p:blipFill>
        <p:spPr>
          <a:xfrm>
            <a:off x="341882" y="260648"/>
            <a:ext cx="2555580" cy="720080"/>
          </a:xfrm>
          <a:prstGeom prst="rect">
            <a:avLst/>
          </a:prstGeom>
        </p:spPr>
      </p:pic>
      <p:sp>
        <p:nvSpPr>
          <p:cNvPr id="8" name="矩形 7">
            <a:extLst>
              <a:ext uri="{FF2B5EF4-FFF2-40B4-BE49-F238E27FC236}">
                <a16:creationId xmlns:a16="http://schemas.microsoft.com/office/drawing/2014/main" id="{86FCE73A-8DFE-4F8D-8CB8-0AD13C2E2ED6}"/>
              </a:ext>
            </a:extLst>
          </p:cNvPr>
          <p:cNvSpPr/>
          <p:nvPr/>
        </p:nvSpPr>
        <p:spPr>
          <a:xfrm flipV="1">
            <a:off x="566949" y="3529481"/>
            <a:ext cx="7848872" cy="47295"/>
          </a:xfrm>
          <a:prstGeom prst="rect">
            <a:avLst/>
          </a:prstGeom>
          <a:solidFill>
            <a:srgbClr val="044823"/>
          </a:solidFill>
          <a:ln>
            <a:solidFill>
              <a:srgbClr val="04482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副标题 2">
            <a:extLst>
              <a:ext uri="{FF2B5EF4-FFF2-40B4-BE49-F238E27FC236}">
                <a16:creationId xmlns:a16="http://schemas.microsoft.com/office/drawing/2014/main" id="{D45D14DC-DDE0-4495-9A2A-1E0B84140ED2}"/>
              </a:ext>
            </a:extLst>
          </p:cNvPr>
          <p:cNvSpPr txBox="1">
            <a:spLocks/>
          </p:cNvSpPr>
          <p:nvPr/>
        </p:nvSpPr>
        <p:spPr>
          <a:xfrm>
            <a:off x="1403648" y="5373216"/>
            <a:ext cx="6688832" cy="110452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800" b="1" dirty="0">
                <a:latin typeface="微软雅黑" panose="020B0503020204020204" pitchFamily="34" charset="-122"/>
                <a:ea typeface="微软雅黑" panose="020B0503020204020204" pitchFamily="34" charset="-122"/>
              </a:rPr>
              <a:t>中山大学计算机学院</a:t>
            </a:r>
            <a:endParaRPr lang="en-US" altLang="zh-CN" sz="2800" b="1" dirty="0">
              <a:latin typeface="微软雅黑" panose="020B0503020204020204" pitchFamily="34" charset="-122"/>
              <a:ea typeface="微软雅黑" panose="020B0503020204020204" pitchFamily="34" charset="-122"/>
            </a:endParaRPr>
          </a:p>
          <a:p>
            <a:pPr marL="0" indent="0" algn="ctr">
              <a:buNone/>
            </a:pPr>
            <a:r>
              <a:rPr lang="en-US" altLang="zh-CN" sz="2800" b="1" dirty="0">
                <a:latin typeface="微软雅黑" panose="020B0503020204020204" pitchFamily="34" charset="-122"/>
                <a:ea typeface="微软雅黑" panose="020B0503020204020204" pitchFamily="34" charset="-122"/>
              </a:rPr>
              <a:t>2024</a:t>
            </a:r>
            <a:r>
              <a:rPr lang="zh-CN" altLang="en-US" sz="2800" b="1" dirty="0">
                <a:latin typeface="微软雅黑" panose="020B0503020204020204" pitchFamily="34" charset="-122"/>
                <a:ea typeface="微软雅黑" panose="020B0503020204020204" pitchFamily="34" charset="-122"/>
              </a:rPr>
              <a:t>年春季</a:t>
            </a:r>
          </a:p>
        </p:txBody>
      </p:sp>
      <p:sp>
        <p:nvSpPr>
          <p:cNvPr id="10" name="副标题 2">
            <a:extLst>
              <a:ext uri="{FF2B5EF4-FFF2-40B4-BE49-F238E27FC236}">
                <a16:creationId xmlns:a16="http://schemas.microsoft.com/office/drawing/2014/main" id="{840F840D-936F-4AD8-8340-7293D12B4FB4}"/>
              </a:ext>
            </a:extLst>
          </p:cNvPr>
          <p:cNvSpPr txBox="1">
            <a:spLocks/>
          </p:cNvSpPr>
          <p:nvPr/>
        </p:nvSpPr>
        <p:spPr>
          <a:xfrm>
            <a:off x="1342566" y="4310322"/>
            <a:ext cx="6764796" cy="93610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zh-CN" altLang="en-US" sz="4000" b="1" dirty="0">
                <a:solidFill>
                  <a:schemeClr val="tx1"/>
                </a:solidFill>
                <a:latin typeface="微软雅黑" panose="020B0503020204020204" pitchFamily="34" charset="-122"/>
                <a:ea typeface="微软雅黑" panose="020B0503020204020204" pitchFamily="34" charset="-122"/>
              </a:rPr>
              <a:t>王桢</a:t>
            </a:r>
            <a:endParaRPr lang="zh-CN" altLang="en-US" sz="3600" b="1" dirty="0">
              <a:solidFill>
                <a:schemeClr val="tx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3F7E66A3-86CA-4F4C-ADE4-21229156C72F}"/>
              </a:ext>
            </a:extLst>
          </p:cNvPr>
          <p:cNvSpPr/>
          <p:nvPr/>
        </p:nvSpPr>
        <p:spPr>
          <a:xfrm>
            <a:off x="5652121" y="243994"/>
            <a:ext cx="2954655" cy="646331"/>
          </a:xfrm>
          <a:prstGeom prst="rect">
            <a:avLst/>
          </a:prstGeom>
        </p:spPr>
        <p:txBody>
          <a:bodyPr wrap="none">
            <a:spAutoFit/>
          </a:bodyPr>
          <a:lstStyle/>
          <a:p>
            <a:pPr algn="ctr">
              <a:lnSpc>
                <a:spcPct val="150000"/>
              </a:lnSpc>
              <a:defRPr/>
            </a:pPr>
            <a:r>
              <a:rPr lang="zh-CN" altLang="en-US" sz="2400" b="1" kern="0" dirty="0">
                <a:solidFill>
                  <a:srgbClr val="044823"/>
                </a:solidFill>
              </a:rPr>
              <a:t>并行程序设计与算法</a:t>
            </a:r>
          </a:p>
        </p:txBody>
      </p:sp>
    </p:spTree>
    <p:extLst>
      <p:ext uri="{BB962C8B-B14F-4D97-AF65-F5344CB8AC3E}">
        <p14:creationId xmlns:p14="http://schemas.microsoft.com/office/powerpoint/2010/main" val="1257846598"/>
      </p:ext>
    </p:extLst>
  </p:cSld>
  <p:clrMapOvr>
    <a:masterClrMapping/>
  </p:clrMapOvr>
  <p:transition spd="slow" advTm="184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5434503-2DFA-4281-9224-7031A595767E}"/>
              </a:ext>
            </a:extLst>
          </p:cNvPr>
          <p:cNvSpPr>
            <a:spLocks noGrp="1"/>
          </p:cNvSpPr>
          <p:nvPr>
            <p:ph type="title"/>
          </p:nvPr>
        </p:nvSpPr>
        <p:spPr/>
        <p:txBody>
          <a:bodyPr/>
          <a:lstStyle/>
          <a:p>
            <a:r>
              <a:rPr lang="zh-CN" altLang="en-US" dirty="0"/>
              <a:t>弗林分类法</a:t>
            </a:r>
          </a:p>
        </p:txBody>
      </p:sp>
      <p:sp>
        <p:nvSpPr>
          <p:cNvPr id="4" name="灯片编号占位符 3">
            <a:extLst>
              <a:ext uri="{FF2B5EF4-FFF2-40B4-BE49-F238E27FC236}">
                <a16:creationId xmlns:a16="http://schemas.microsoft.com/office/drawing/2014/main" id="{E624805D-D8BB-4ACE-880F-8EAF8C8BA8AD}"/>
              </a:ext>
            </a:extLst>
          </p:cNvPr>
          <p:cNvSpPr>
            <a:spLocks noGrp="1"/>
          </p:cNvSpPr>
          <p:nvPr>
            <p:ph type="sldNum" sz="quarter" idx="12"/>
          </p:nvPr>
        </p:nvSpPr>
        <p:spPr/>
        <p:txBody>
          <a:bodyPr/>
          <a:lstStyle/>
          <a:p>
            <a:fld id="{A5846718-CB15-44DC-A3B0-F0ED78D869D1}" type="slidenum">
              <a:rPr lang="en-SG" smtClean="0"/>
              <a:t>10</a:t>
            </a:fld>
            <a:endParaRPr lang="en-SG"/>
          </a:p>
        </p:txBody>
      </p:sp>
      <p:graphicFrame>
        <p:nvGraphicFramePr>
          <p:cNvPr id="5" name="表格 4">
            <a:extLst>
              <a:ext uri="{FF2B5EF4-FFF2-40B4-BE49-F238E27FC236}">
                <a16:creationId xmlns:a16="http://schemas.microsoft.com/office/drawing/2014/main" id="{F9CC20BA-A01B-4F15-8983-D675D1C7C24E}"/>
              </a:ext>
            </a:extLst>
          </p:cNvPr>
          <p:cNvGraphicFramePr>
            <a:graphicFrameLocks noGrp="1"/>
          </p:cNvGraphicFramePr>
          <p:nvPr>
            <p:extLst>
              <p:ext uri="{D42A27DB-BD31-4B8C-83A1-F6EECF244321}">
                <p14:modId xmlns:p14="http://schemas.microsoft.com/office/powerpoint/2010/main" val="512694841"/>
              </p:ext>
            </p:extLst>
          </p:nvPr>
        </p:nvGraphicFramePr>
        <p:xfrm>
          <a:off x="549895" y="1571173"/>
          <a:ext cx="8136905" cy="3652446"/>
        </p:xfrm>
        <a:graphic>
          <a:graphicData uri="http://schemas.openxmlformats.org/drawingml/2006/table">
            <a:tbl>
              <a:tblPr firstRow="1" bandRow="1">
                <a:tableStyleId>{93296810-A885-4BE3-A3E7-6D5BEEA58F35}</a:tableStyleId>
              </a:tblPr>
              <a:tblGrid>
                <a:gridCol w="1322377">
                  <a:extLst>
                    <a:ext uri="{9D8B030D-6E8A-4147-A177-3AD203B41FA5}">
                      <a16:colId xmlns:a16="http://schemas.microsoft.com/office/drawing/2014/main" val="1402162116"/>
                    </a:ext>
                  </a:extLst>
                </a:gridCol>
                <a:gridCol w="1322377">
                  <a:extLst>
                    <a:ext uri="{9D8B030D-6E8A-4147-A177-3AD203B41FA5}">
                      <a16:colId xmlns:a16="http://schemas.microsoft.com/office/drawing/2014/main" val="2497308735"/>
                    </a:ext>
                  </a:extLst>
                </a:gridCol>
                <a:gridCol w="1322377">
                  <a:extLst>
                    <a:ext uri="{9D8B030D-6E8A-4147-A177-3AD203B41FA5}">
                      <a16:colId xmlns:a16="http://schemas.microsoft.com/office/drawing/2014/main" val="3385609048"/>
                    </a:ext>
                  </a:extLst>
                </a:gridCol>
                <a:gridCol w="4169774">
                  <a:extLst>
                    <a:ext uri="{9D8B030D-6E8A-4147-A177-3AD203B41FA5}">
                      <a16:colId xmlns:a16="http://schemas.microsoft.com/office/drawing/2014/main" val="2013333048"/>
                    </a:ext>
                  </a:extLst>
                </a:gridCol>
              </a:tblGrid>
              <a:tr h="466114">
                <a:tc>
                  <a:txBody>
                    <a:bodyPr/>
                    <a:lstStyle/>
                    <a:p>
                      <a:pPr algn="ctr"/>
                      <a:r>
                        <a:rPr lang="zh-CN" altLang="en-US" sz="2800" dirty="0">
                          <a:solidFill>
                            <a:schemeClr val="tx1"/>
                          </a:solidFill>
                        </a:rPr>
                        <a:t>名称</a:t>
                      </a:r>
                    </a:p>
                  </a:txBody>
                  <a:tcPr anchor="ctr"/>
                </a:tc>
                <a:tc>
                  <a:txBody>
                    <a:bodyPr/>
                    <a:lstStyle/>
                    <a:p>
                      <a:pPr algn="ctr"/>
                      <a:r>
                        <a:rPr lang="zh-CN" altLang="en-US" sz="2800" dirty="0">
                          <a:solidFill>
                            <a:schemeClr val="tx1"/>
                          </a:solidFill>
                        </a:rPr>
                        <a:t>指令流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solidFill>
                        </a:rPr>
                        <a:t>数据流</a:t>
                      </a:r>
                    </a:p>
                  </a:txBody>
                  <a:tcPr anchor="ctr"/>
                </a:tc>
                <a:tc>
                  <a:txBody>
                    <a:bodyPr/>
                    <a:lstStyle/>
                    <a:p>
                      <a:pPr algn="ctr"/>
                      <a:r>
                        <a:rPr lang="zh-CN" altLang="en-US" sz="2800" dirty="0">
                          <a:solidFill>
                            <a:schemeClr val="tx1"/>
                          </a:solidFill>
                        </a:rPr>
                        <a:t>举例</a:t>
                      </a:r>
                    </a:p>
                  </a:txBody>
                  <a:tcPr anchor="ctr"/>
                </a:tc>
                <a:extLst>
                  <a:ext uri="{0D108BD9-81ED-4DB2-BD59-A6C34878D82A}">
                    <a16:rowId xmlns:a16="http://schemas.microsoft.com/office/drawing/2014/main" val="3880228278"/>
                  </a:ext>
                </a:extLst>
              </a:tr>
              <a:tr h="777285">
                <a:tc>
                  <a:txBody>
                    <a:bodyPr/>
                    <a:lstStyle/>
                    <a:p>
                      <a:pPr algn="ctr"/>
                      <a:r>
                        <a:rPr lang="en-US" altLang="zh-CN" sz="2800" b="1" i="0" kern="1200" dirty="0">
                          <a:solidFill>
                            <a:srgbClr val="C00000"/>
                          </a:solidFill>
                          <a:effectLst/>
                          <a:latin typeface="+mn-lt"/>
                          <a:ea typeface="+mn-ea"/>
                          <a:cs typeface="+mn-cs"/>
                        </a:rPr>
                        <a:t>SISD</a:t>
                      </a:r>
                      <a:endParaRPr lang="zh-CN" altLang="en-US" sz="2800" b="1" dirty="0">
                        <a:solidFill>
                          <a:srgbClr val="C00000"/>
                        </a:solidFill>
                      </a:endParaRPr>
                    </a:p>
                  </a:txBody>
                  <a:tcPr anchor="ctr"/>
                </a:tc>
                <a:tc>
                  <a:txBody>
                    <a:bodyPr/>
                    <a:lstStyle/>
                    <a:p>
                      <a:pPr algn="ctr"/>
                      <a:r>
                        <a:rPr lang="en-US" altLang="zh-CN" sz="2800" dirty="0">
                          <a:solidFill>
                            <a:schemeClr val="tx1"/>
                          </a:solidFill>
                        </a:rPr>
                        <a:t>1</a:t>
                      </a:r>
                      <a:r>
                        <a:rPr lang="zh-CN" altLang="en-US" sz="2800" dirty="0">
                          <a:solidFill>
                            <a:schemeClr val="tx1"/>
                          </a:solidFill>
                        </a:rPr>
                        <a:t>个</a:t>
                      </a:r>
                    </a:p>
                  </a:txBody>
                  <a:tcPr anchor="ctr"/>
                </a:tc>
                <a:tc>
                  <a:txBody>
                    <a:bodyPr/>
                    <a:lstStyle/>
                    <a:p>
                      <a:pPr algn="ctr"/>
                      <a:r>
                        <a:rPr lang="en-US" altLang="zh-CN" sz="2800" dirty="0">
                          <a:solidFill>
                            <a:schemeClr val="tx1"/>
                          </a:solidFill>
                        </a:rPr>
                        <a:t>1</a:t>
                      </a:r>
                      <a:r>
                        <a:rPr lang="zh-CN" altLang="en-US" sz="2800" dirty="0">
                          <a:solidFill>
                            <a:schemeClr val="tx1"/>
                          </a:solidFill>
                        </a:rPr>
                        <a:t>个</a:t>
                      </a:r>
                    </a:p>
                  </a:txBody>
                  <a:tcPr anchor="ctr"/>
                </a:tc>
                <a:tc>
                  <a:txBody>
                    <a:bodyPr/>
                    <a:lstStyle/>
                    <a:p>
                      <a:pPr algn="ctr"/>
                      <a:r>
                        <a:rPr lang="zh-CN" altLang="en-US" sz="2800" dirty="0">
                          <a:solidFill>
                            <a:schemeClr val="tx1"/>
                          </a:solidFill>
                        </a:rPr>
                        <a:t>传统冯诺依曼计算机</a:t>
                      </a:r>
                    </a:p>
                  </a:txBody>
                  <a:tcPr anchor="ctr"/>
                </a:tc>
                <a:extLst>
                  <a:ext uri="{0D108BD9-81ED-4DB2-BD59-A6C34878D82A}">
                    <a16:rowId xmlns:a16="http://schemas.microsoft.com/office/drawing/2014/main" val="2702489320"/>
                  </a:ext>
                </a:extLst>
              </a:tr>
              <a:tr h="785667">
                <a:tc>
                  <a:txBody>
                    <a:bodyPr/>
                    <a:lstStyle/>
                    <a:p>
                      <a:pPr algn="ctr"/>
                      <a:r>
                        <a:rPr lang="en-US" altLang="zh-CN" sz="2800" b="1" dirty="0">
                          <a:solidFill>
                            <a:srgbClr val="C00000"/>
                          </a:solidFill>
                        </a:rPr>
                        <a:t>SIMD</a:t>
                      </a:r>
                      <a:endParaRPr lang="zh-CN" altLang="en-US" sz="2800" b="1" dirty="0">
                        <a:solidFill>
                          <a:srgbClr val="C00000"/>
                        </a:solidFill>
                      </a:endParaRPr>
                    </a:p>
                  </a:txBody>
                  <a:tcPr anchor="ctr"/>
                </a:tc>
                <a:tc>
                  <a:txBody>
                    <a:bodyPr/>
                    <a:lstStyle/>
                    <a:p>
                      <a:pPr algn="ctr"/>
                      <a:r>
                        <a:rPr lang="en-US" altLang="zh-CN" sz="2800" dirty="0">
                          <a:solidFill>
                            <a:schemeClr val="tx1"/>
                          </a:solidFill>
                        </a:rPr>
                        <a:t>1</a:t>
                      </a:r>
                      <a:r>
                        <a:rPr lang="zh-CN" altLang="en-US" sz="2800" dirty="0">
                          <a:solidFill>
                            <a:schemeClr val="tx1"/>
                          </a:solidFill>
                        </a:rPr>
                        <a:t>个</a:t>
                      </a:r>
                    </a:p>
                  </a:txBody>
                  <a:tcPr anchor="ctr"/>
                </a:tc>
                <a:tc>
                  <a:txBody>
                    <a:bodyPr/>
                    <a:lstStyle/>
                    <a:p>
                      <a:pPr algn="ctr"/>
                      <a:r>
                        <a:rPr lang="zh-CN" altLang="en-US" sz="2800" dirty="0">
                          <a:solidFill>
                            <a:schemeClr val="tx1"/>
                          </a:solidFill>
                        </a:rPr>
                        <a:t>多个</a:t>
                      </a:r>
                    </a:p>
                  </a:txBody>
                  <a:tcPr anchor="ctr"/>
                </a:tc>
                <a:tc>
                  <a:txBody>
                    <a:bodyPr/>
                    <a:lstStyle/>
                    <a:p>
                      <a:pPr algn="ctr"/>
                      <a:r>
                        <a:rPr lang="zh-CN" altLang="en-US" sz="2800" dirty="0">
                          <a:solidFill>
                            <a:schemeClr val="tx1"/>
                          </a:solidFill>
                        </a:rPr>
                        <a:t>向量计算机，阵列计算机</a:t>
                      </a:r>
                    </a:p>
                  </a:txBody>
                  <a:tcPr anchor="ctr"/>
                </a:tc>
                <a:extLst>
                  <a:ext uri="{0D108BD9-81ED-4DB2-BD59-A6C34878D82A}">
                    <a16:rowId xmlns:a16="http://schemas.microsoft.com/office/drawing/2014/main" val="2540834233"/>
                  </a:ext>
                </a:extLst>
              </a:tr>
              <a:tr h="785667">
                <a:tc>
                  <a:txBody>
                    <a:bodyPr/>
                    <a:lstStyle/>
                    <a:p>
                      <a:pPr algn="ctr"/>
                      <a:r>
                        <a:rPr lang="en-US" altLang="zh-CN" sz="2800" b="1" dirty="0">
                          <a:solidFill>
                            <a:srgbClr val="C00000"/>
                          </a:solidFill>
                        </a:rPr>
                        <a:t>MISD</a:t>
                      </a:r>
                    </a:p>
                  </a:txBody>
                  <a:tcPr anchor="ctr"/>
                </a:tc>
                <a:tc>
                  <a:txBody>
                    <a:bodyPr/>
                    <a:lstStyle/>
                    <a:p>
                      <a:pPr algn="ctr"/>
                      <a:r>
                        <a:rPr lang="zh-CN" altLang="en-US" sz="2800" dirty="0">
                          <a:solidFill>
                            <a:schemeClr val="tx1"/>
                          </a:solidFill>
                        </a:rPr>
                        <a:t>多个</a:t>
                      </a:r>
                    </a:p>
                  </a:txBody>
                  <a:tcPr anchor="ctr"/>
                </a:tc>
                <a:tc>
                  <a:txBody>
                    <a:bodyPr/>
                    <a:lstStyle/>
                    <a:p>
                      <a:pPr algn="ctr"/>
                      <a:r>
                        <a:rPr lang="en-US" altLang="zh-CN" sz="2800" dirty="0">
                          <a:solidFill>
                            <a:schemeClr val="tx1"/>
                          </a:solidFill>
                        </a:rPr>
                        <a:t>1</a:t>
                      </a:r>
                      <a:r>
                        <a:rPr lang="zh-CN" altLang="en-US" sz="2800" dirty="0">
                          <a:solidFill>
                            <a:schemeClr val="tx1"/>
                          </a:solidFill>
                        </a:rPr>
                        <a:t>个</a:t>
                      </a:r>
                    </a:p>
                  </a:txBody>
                  <a:tcPr anchor="ctr"/>
                </a:tc>
                <a:tc>
                  <a:txBody>
                    <a:bodyPr/>
                    <a:lstStyle/>
                    <a:p>
                      <a:pPr algn="ctr"/>
                      <a:r>
                        <a:rPr lang="zh-CN" altLang="en-US" sz="2800" dirty="0">
                          <a:solidFill>
                            <a:schemeClr val="tx1"/>
                          </a:solidFill>
                        </a:rPr>
                        <a:t>很少用</a:t>
                      </a:r>
                    </a:p>
                  </a:txBody>
                  <a:tcPr anchor="ctr"/>
                </a:tc>
                <a:extLst>
                  <a:ext uri="{0D108BD9-81ED-4DB2-BD59-A6C34878D82A}">
                    <a16:rowId xmlns:a16="http://schemas.microsoft.com/office/drawing/2014/main" val="716731474"/>
                  </a:ext>
                </a:extLst>
              </a:tr>
              <a:tr h="785667">
                <a:tc>
                  <a:txBody>
                    <a:bodyPr/>
                    <a:lstStyle/>
                    <a:p>
                      <a:pPr algn="ctr"/>
                      <a:r>
                        <a:rPr lang="en-US" altLang="zh-CN" sz="2800" b="1" dirty="0">
                          <a:solidFill>
                            <a:srgbClr val="C00000"/>
                          </a:solidFill>
                        </a:rPr>
                        <a:t>MIMD</a:t>
                      </a:r>
                      <a:endParaRPr lang="zh-CN" altLang="en-US" sz="2800" b="1" dirty="0">
                        <a:solidFill>
                          <a:srgbClr val="C00000"/>
                        </a:solidFill>
                      </a:endParaRPr>
                    </a:p>
                  </a:txBody>
                  <a:tcPr anchor="ctr"/>
                </a:tc>
                <a:tc>
                  <a:txBody>
                    <a:bodyPr/>
                    <a:lstStyle/>
                    <a:p>
                      <a:pPr algn="ctr"/>
                      <a:r>
                        <a:rPr lang="zh-CN" altLang="en-US" sz="2800" dirty="0">
                          <a:solidFill>
                            <a:schemeClr val="tx1"/>
                          </a:solidFill>
                        </a:rPr>
                        <a:t>多个</a:t>
                      </a:r>
                    </a:p>
                  </a:txBody>
                  <a:tcPr anchor="ctr"/>
                </a:tc>
                <a:tc>
                  <a:txBody>
                    <a:bodyPr/>
                    <a:lstStyle/>
                    <a:p>
                      <a:pPr algn="ctr"/>
                      <a:r>
                        <a:rPr lang="zh-CN" altLang="en-US" sz="2800" dirty="0">
                          <a:solidFill>
                            <a:schemeClr val="tx1"/>
                          </a:solidFill>
                        </a:rPr>
                        <a:t>多个</a:t>
                      </a:r>
                    </a:p>
                  </a:txBody>
                  <a:tcPr anchor="ctr"/>
                </a:tc>
                <a:tc>
                  <a:txBody>
                    <a:bodyPr/>
                    <a:lstStyle/>
                    <a:p>
                      <a:pPr algn="ctr"/>
                      <a:r>
                        <a:rPr lang="zh-CN" altLang="en-US" sz="2800" dirty="0">
                          <a:solidFill>
                            <a:schemeClr val="tx1"/>
                          </a:solidFill>
                        </a:rPr>
                        <a:t>多处理机，多计算机系统</a:t>
                      </a:r>
                    </a:p>
                  </a:txBody>
                  <a:tcPr anchor="ctr"/>
                </a:tc>
                <a:extLst>
                  <a:ext uri="{0D108BD9-81ED-4DB2-BD59-A6C34878D82A}">
                    <a16:rowId xmlns:a16="http://schemas.microsoft.com/office/drawing/2014/main" val="2252869844"/>
                  </a:ext>
                </a:extLst>
              </a:tr>
            </a:tbl>
          </a:graphicData>
        </a:graphic>
      </p:graphicFrame>
      <p:sp>
        <p:nvSpPr>
          <p:cNvPr id="6" name="矩形 5">
            <a:extLst>
              <a:ext uri="{FF2B5EF4-FFF2-40B4-BE49-F238E27FC236}">
                <a16:creationId xmlns:a16="http://schemas.microsoft.com/office/drawing/2014/main" id="{7FF4E366-0F85-46C6-AD05-CB413CD55E3B}"/>
              </a:ext>
            </a:extLst>
          </p:cNvPr>
          <p:cNvSpPr/>
          <p:nvPr/>
        </p:nvSpPr>
        <p:spPr>
          <a:xfrm>
            <a:off x="457200" y="5601196"/>
            <a:ext cx="7981093" cy="923330"/>
          </a:xfrm>
          <a:prstGeom prst="rect">
            <a:avLst/>
          </a:prstGeom>
        </p:spPr>
        <p:txBody>
          <a:bodyPr wrap="square">
            <a:spAutoFit/>
          </a:bodyPr>
          <a:lstStyle/>
          <a:p>
            <a:pPr marL="285750" indent="-285750">
              <a:buFont typeface="Arial" panose="020B0604020202020204" pitchFamily="34" charset="0"/>
              <a:buChar char="•"/>
            </a:pPr>
            <a:r>
              <a:rPr lang="zh-CN" altLang="en-US" dirty="0"/>
              <a:t>另外，随着的图形处理器</a:t>
            </a:r>
            <a:r>
              <a:rPr lang="en-US" altLang="zh-CN" dirty="0"/>
              <a:t>(GPU)</a:t>
            </a:r>
            <a:r>
              <a:rPr lang="zh-CN" altLang="en-US" dirty="0"/>
              <a:t>近年来的不断发展，一种基于</a:t>
            </a:r>
            <a:r>
              <a:rPr lang="en-US" altLang="zh-CN" dirty="0"/>
              <a:t>SIMD</a:t>
            </a:r>
            <a:r>
              <a:rPr lang="zh-CN" altLang="en-US" dirty="0"/>
              <a:t>的新的架构</a:t>
            </a:r>
            <a:r>
              <a:rPr lang="en-US" altLang="zh-CN" dirty="0"/>
              <a:t>SIMT</a:t>
            </a:r>
            <a:r>
              <a:rPr lang="zh-CN" altLang="en-US" dirty="0"/>
              <a:t>出现了，它的全称是：</a:t>
            </a:r>
            <a:r>
              <a:rPr lang="en-US" altLang="zh-CN" dirty="0"/>
              <a:t>SIMT-</a:t>
            </a:r>
            <a:r>
              <a:rPr lang="zh-CN" altLang="en-US" dirty="0"/>
              <a:t>单指令流多线程流（</a:t>
            </a:r>
            <a:r>
              <a:rPr lang="en-US" altLang="zh-CN" dirty="0"/>
              <a:t>Single Instruction stream, Multiple Threads stream</a:t>
            </a:r>
            <a:r>
              <a:rPr lang="zh-CN" altLang="en-US" dirty="0"/>
              <a:t>），稍后介绍</a:t>
            </a:r>
            <a:endParaRPr lang="en-US" altLang="zh-CN" dirty="0"/>
          </a:p>
        </p:txBody>
      </p:sp>
    </p:spTree>
    <p:extLst>
      <p:ext uri="{BB962C8B-B14F-4D97-AF65-F5344CB8AC3E}">
        <p14:creationId xmlns:p14="http://schemas.microsoft.com/office/powerpoint/2010/main" val="234188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6C3865-EF0B-40DF-A70D-1790CE5D9C3F}"/>
              </a:ext>
            </a:extLst>
          </p:cNvPr>
          <p:cNvSpPr>
            <a:spLocks noGrp="1"/>
          </p:cNvSpPr>
          <p:nvPr>
            <p:ph idx="1"/>
          </p:nvPr>
        </p:nvSpPr>
        <p:spPr>
          <a:xfrm>
            <a:off x="456591" y="1417638"/>
            <a:ext cx="8229600" cy="2803450"/>
          </a:xfrm>
        </p:spPr>
        <p:txBody>
          <a:bodyPr>
            <a:normAutofit fontScale="70000" lnSpcReduction="20000"/>
          </a:bodyPr>
          <a:lstStyle/>
          <a:p>
            <a:r>
              <a:rPr lang="en-US" altLang="zh-CN" dirty="0"/>
              <a:t>SISD</a:t>
            </a:r>
            <a:r>
              <a:rPr lang="zh-CN" altLang="en-US" dirty="0"/>
              <a:t>计算机是一种传统的串行计算机</a:t>
            </a:r>
            <a:endParaRPr lang="en-US" altLang="zh-CN" dirty="0"/>
          </a:p>
          <a:p>
            <a:pPr lvl="1"/>
            <a:r>
              <a:rPr lang="zh-CN" altLang="en-US" dirty="0"/>
              <a:t>它从硬件上就不支持任何并行化计算，所有的指令都是串行执行</a:t>
            </a:r>
            <a:endParaRPr lang="en-US" altLang="zh-CN" dirty="0"/>
          </a:p>
          <a:p>
            <a:pPr lvl="1"/>
            <a:r>
              <a:rPr lang="en-US" altLang="zh-CN" dirty="0"/>
              <a:t>CPU</a:t>
            </a:r>
            <a:r>
              <a:rPr lang="zh-CN" altLang="en-US" dirty="0"/>
              <a:t>在一个时钟周期内只能执行一条数据流。因此这种机器被称为单指令单数据流机器</a:t>
            </a:r>
            <a:endParaRPr lang="en-US" altLang="zh-CN" dirty="0"/>
          </a:p>
          <a:p>
            <a:pPr lvl="1"/>
            <a:r>
              <a:rPr lang="zh-CN" altLang="en-US" dirty="0"/>
              <a:t>早期计算机多为</a:t>
            </a:r>
            <a:r>
              <a:rPr lang="en-US" altLang="zh-CN" dirty="0"/>
              <a:t>SISD</a:t>
            </a:r>
            <a:r>
              <a:rPr lang="zh-CN" altLang="en-US" dirty="0"/>
              <a:t>计算机，如早期的</a:t>
            </a:r>
            <a:r>
              <a:rPr lang="en-US" altLang="zh-CN" dirty="0"/>
              <a:t>IBM PC</a:t>
            </a:r>
            <a:r>
              <a:rPr lang="zh-CN" altLang="en-US" dirty="0"/>
              <a:t>机，早期的巨型机等</a:t>
            </a:r>
            <a:endParaRPr lang="en-US" altLang="zh-CN" dirty="0"/>
          </a:p>
          <a:p>
            <a:endParaRPr lang="zh-CN" altLang="en-US" dirty="0"/>
          </a:p>
        </p:txBody>
      </p:sp>
      <p:sp>
        <p:nvSpPr>
          <p:cNvPr id="3" name="标题 2">
            <a:extLst>
              <a:ext uri="{FF2B5EF4-FFF2-40B4-BE49-F238E27FC236}">
                <a16:creationId xmlns:a16="http://schemas.microsoft.com/office/drawing/2014/main" id="{16CAABD0-31FE-4967-A7F2-9555DA3F9866}"/>
              </a:ext>
            </a:extLst>
          </p:cNvPr>
          <p:cNvSpPr>
            <a:spLocks noGrp="1"/>
          </p:cNvSpPr>
          <p:nvPr>
            <p:ph type="title"/>
          </p:nvPr>
        </p:nvSpPr>
        <p:spPr/>
        <p:txBody>
          <a:bodyPr/>
          <a:lstStyle/>
          <a:p>
            <a:r>
              <a:rPr lang="en-US" altLang="zh-CN" dirty="0"/>
              <a:t>SISD</a:t>
            </a:r>
            <a:r>
              <a:rPr lang="zh-CN" altLang="en-US" dirty="0"/>
              <a:t>体系结构</a:t>
            </a:r>
          </a:p>
        </p:txBody>
      </p:sp>
      <p:sp>
        <p:nvSpPr>
          <p:cNvPr id="4" name="灯片编号占位符 3">
            <a:extLst>
              <a:ext uri="{FF2B5EF4-FFF2-40B4-BE49-F238E27FC236}">
                <a16:creationId xmlns:a16="http://schemas.microsoft.com/office/drawing/2014/main" id="{09512691-3779-4A88-95B3-0F6D7C7F8E08}"/>
              </a:ext>
            </a:extLst>
          </p:cNvPr>
          <p:cNvSpPr>
            <a:spLocks noGrp="1"/>
          </p:cNvSpPr>
          <p:nvPr>
            <p:ph type="sldNum" sz="quarter" idx="12"/>
          </p:nvPr>
        </p:nvSpPr>
        <p:spPr/>
        <p:txBody>
          <a:bodyPr/>
          <a:lstStyle/>
          <a:p>
            <a:fld id="{A5846718-CB15-44DC-A3B0-F0ED78D869D1}" type="slidenum">
              <a:rPr lang="en-SG" smtClean="0"/>
              <a:t>11</a:t>
            </a:fld>
            <a:endParaRPr lang="en-SG"/>
          </a:p>
        </p:txBody>
      </p:sp>
      <p:grpSp>
        <p:nvGrpSpPr>
          <p:cNvPr id="5" name="组合 4">
            <a:extLst>
              <a:ext uri="{FF2B5EF4-FFF2-40B4-BE49-F238E27FC236}">
                <a16:creationId xmlns:a16="http://schemas.microsoft.com/office/drawing/2014/main" id="{37AB07E3-FC14-425A-BB60-70BA28BC543D}"/>
              </a:ext>
            </a:extLst>
          </p:cNvPr>
          <p:cNvGrpSpPr/>
          <p:nvPr/>
        </p:nvGrpSpPr>
        <p:grpSpPr>
          <a:xfrm>
            <a:off x="3203848" y="3861048"/>
            <a:ext cx="2808312" cy="2495302"/>
            <a:chOff x="2915816" y="4365104"/>
            <a:chExt cx="2914696" cy="4238352"/>
          </a:xfrm>
        </p:grpSpPr>
        <p:sp>
          <p:nvSpPr>
            <p:cNvPr id="6" name="圆角矩形 7">
              <a:extLst>
                <a:ext uri="{FF2B5EF4-FFF2-40B4-BE49-F238E27FC236}">
                  <a16:creationId xmlns:a16="http://schemas.microsoft.com/office/drawing/2014/main" id="{E076C83C-E073-4EA7-B4AC-66A18BE33067}"/>
                </a:ext>
              </a:extLst>
            </p:cNvPr>
            <p:cNvSpPr/>
            <p:nvPr/>
          </p:nvSpPr>
          <p:spPr>
            <a:xfrm>
              <a:off x="2915816" y="4365104"/>
              <a:ext cx="2118358" cy="63470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8">
              <a:extLst>
                <a:ext uri="{FF2B5EF4-FFF2-40B4-BE49-F238E27FC236}">
                  <a16:creationId xmlns:a16="http://schemas.microsoft.com/office/drawing/2014/main" id="{2A92982C-83A4-4143-9E78-3D1EE1E9EF14}"/>
                </a:ext>
              </a:extLst>
            </p:cNvPr>
            <p:cNvSpPr/>
            <p:nvPr/>
          </p:nvSpPr>
          <p:spPr>
            <a:xfrm>
              <a:off x="2915816" y="7968754"/>
              <a:ext cx="2118358" cy="63470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9">
              <a:extLst>
                <a:ext uri="{FF2B5EF4-FFF2-40B4-BE49-F238E27FC236}">
                  <a16:creationId xmlns:a16="http://schemas.microsoft.com/office/drawing/2014/main" id="{4C707412-1025-4925-BCA8-3693C66228A2}"/>
                </a:ext>
              </a:extLst>
            </p:cNvPr>
            <p:cNvSpPr/>
            <p:nvPr/>
          </p:nvSpPr>
          <p:spPr>
            <a:xfrm>
              <a:off x="3088387" y="6132623"/>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96ABBA1-6CEF-4221-AB03-15042501FC80}"/>
                </a:ext>
              </a:extLst>
            </p:cNvPr>
            <p:cNvSpPr/>
            <p:nvPr/>
          </p:nvSpPr>
          <p:spPr>
            <a:xfrm>
              <a:off x="4237835" y="5371030"/>
              <a:ext cx="1592677" cy="55740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一条指令流</a:t>
              </a:r>
            </a:p>
          </p:txBody>
        </p:sp>
        <p:sp>
          <p:nvSpPr>
            <p:cNvPr id="10" name="矩形 9">
              <a:extLst>
                <a:ext uri="{FF2B5EF4-FFF2-40B4-BE49-F238E27FC236}">
                  <a16:creationId xmlns:a16="http://schemas.microsoft.com/office/drawing/2014/main" id="{45D8CE0F-4CE1-4DB2-8ED6-D93011DA27BC}"/>
                </a:ext>
              </a:extLst>
            </p:cNvPr>
            <p:cNvSpPr/>
            <p:nvPr/>
          </p:nvSpPr>
          <p:spPr>
            <a:xfrm>
              <a:off x="3590557" y="8033303"/>
              <a:ext cx="768878" cy="55740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数据</a:t>
              </a:r>
            </a:p>
          </p:txBody>
        </p:sp>
        <p:sp>
          <p:nvSpPr>
            <p:cNvPr id="11" name="矩形 10">
              <a:extLst>
                <a:ext uri="{FF2B5EF4-FFF2-40B4-BE49-F238E27FC236}">
                  <a16:creationId xmlns:a16="http://schemas.microsoft.com/office/drawing/2014/main" id="{AC1CE9BB-A6E3-4D8D-9A5B-B08DCF34B04F}"/>
                </a:ext>
              </a:extLst>
            </p:cNvPr>
            <p:cNvSpPr/>
            <p:nvPr/>
          </p:nvSpPr>
          <p:spPr>
            <a:xfrm>
              <a:off x="3453259" y="6241257"/>
              <a:ext cx="1043477" cy="55740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cxnSp>
          <p:nvCxnSpPr>
            <p:cNvPr id="12" name="直接箭头连接符 11">
              <a:extLst>
                <a:ext uri="{FF2B5EF4-FFF2-40B4-BE49-F238E27FC236}">
                  <a16:creationId xmlns:a16="http://schemas.microsoft.com/office/drawing/2014/main" id="{39C46807-9F6E-4D3F-9EF3-FA3A267584B3}"/>
                </a:ext>
              </a:extLst>
            </p:cNvPr>
            <p:cNvCxnSpPr>
              <a:stCxn id="6" idx="2"/>
              <a:endCxn id="8" idx="0"/>
            </p:cNvCxnSpPr>
            <p:nvPr/>
          </p:nvCxnSpPr>
          <p:spPr>
            <a:xfrm>
              <a:off x="3975000" y="4999807"/>
              <a:ext cx="1" cy="113281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2E54455C-43CB-4978-87F1-55C5EF941463}"/>
                </a:ext>
              </a:extLst>
            </p:cNvPr>
            <p:cNvCxnSpPr>
              <a:stCxn id="7" idx="0"/>
              <a:endCxn id="8" idx="2"/>
            </p:cNvCxnSpPr>
            <p:nvPr/>
          </p:nvCxnSpPr>
          <p:spPr>
            <a:xfrm flipV="1">
              <a:off x="3975000" y="6873108"/>
              <a:ext cx="1" cy="109564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 name="矩形 13">
              <a:extLst>
                <a:ext uri="{FF2B5EF4-FFF2-40B4-BE49-F238E27FC236}">
                  <a16:creationId xmlns:a16="http://schemas.microsoft.com/office/drawing/2014/main" id="{1BF3AFAE-D339-4A5C-9BED-7C5968AFF6FB}"/>
                </a:ext>
              </a:extLst>
            </p:cNvPr>
            <p:cNvSpPr/>
            <p:nvPr/>
          </p:nvSpPr>
          <p:spPr>
            <a:xfrm>
              <a:off x="3590557" y="4419692"/>
              <a:ext cx="768878" cy="55740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指令</a:t>
              </a:r>
            </a:p>
          </p:txBody>
        </p:sp>
        <p:sp>
          <p:nvSpPr>
            <p:cNvPr id="15" name="矩形 14">
              <a:extLst>
                <a:ext uri="{FF2B5EF4-FFF2-40B4-BE49-F238E27FC236}">
                  <a16:creationId xmlns:a16="http://schemas.microsoft.com/office/drawing/2014/main" id="{CAE87488-4A7B-4231-A5C9-25A28DAE2DAF}"/>
                </a:ext>
              </a:extLst>
            </p:cNvPr>
            <p:cNvSpPr/>
            <p:nvPr/>
          </p:nvSpPr>
          <p:spPr>
            <a:xfrm>
              <a:off x="4237835" y="7250688"/>
              <a:ext cx="1592677" cy="55740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一条数据流</a:t>
              </a:r>
            </a:p>
          </p:txBody>
        </p:sp>
      </p:grpSp>
    </p:spTree>
    <p:extLst>
      <p:ext uri="{BB962C8B-B14F-4D97-AF65-F5344CB8AC3E}">
        <p14:creationId xmlns:p14="http://schemas.microsoft.com/office/powerpoint/2010/main" val="38305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9AA9F5-ABF2-4943-ACCD-0820093AC529}"/>
              </a:ext>
            </a:extLst>
          </p:cNvPr>
          <p:cNvSpPr>
            <a:spLocks noGrp="1"/>
          </p:cNvSpPr>
          <p:nvPr>
            <p:ph idx="1"/>
          </p:nvPr>
        </p:nvSpPr>
        <p:spPr>
          <a:xfrm>
            <a:off x="456591" y="1417638"/>
            <a:ext cx="8229600" cy="2515418"/>
          </a:xfrm>
        </p:spPr>
        <p:txBody>
          <a:bodyPr>
            <a:normAutofit fontScale="70000" lnSpcReduction="20000"/>
          </a:bodyPr>
          <a:lstStyle/>
          <a:p>
            <a:r>
              <a:rPr lang="en-US" altLang="zh-CN" dirty="0"/>
              <a:t>SIMD</a:t>
            </a:r>
            <a:r>
              <a:rPr lang="zh-CN" altLang="en-US" dirty="0"/>
              <a:t>计算机可以实现</a:t>
            </a:r>
            <a:r>
              <a:rPr lang="zh-CN" altLang="en-US" dirty="0">
                <a:solidFill>
                  <a:srgbClr val="0066CC"/>
                </a:solidFill>
              </a:rPr>
              <a:t>数据级并行</a:t>
            </a:r>
            <a:r>
              <a:rPr lang="zh-CN" altLang="en-US" dirty="0"/>
              <a:t>，对多个不同的数据流并行执行相同的数据处理操作。</a:t>
            </a:r>
            <a:endParaRPr lang="en-US" altLang="zh-CN" dirty="0"/>
          </a:p>
          <a:p>
            <a:pPr lvl="1"/>
            <a:r>
              <a:rPr lang="zh-CN" altLang="en-US" dirty="0"/>
              <a:t>该类型计算机主要适用于解决使用向量和矩阵等复杂科学计算和大规模工程计算的问题。</a:t>
            </a:r>
            <a:endParaRPr lang="en-US" altLang="zh-CN" dirty="0"/>
          </a:p>
          <a:p>
            <a:pPr lvl="1"/>
            <a:r>
              <a:rPr lang="zh-CN" altLang="en-US" dirty="0"/>
              <a:t>这类机器大多应用于数字信号处理、图像处理等领域，</a:t>
            </a:r>
            <a:r>
              <a:rPr lang="en-US" altLang="zh-CN" dirty="0"/>
              <a:t>SIMD</a:t>
            </a:r>
            <a:r>
              <a:rPr lang="zh-CN" altLang="en-US" dirty="0"/>
              <a:t>根据类型又可以分为</a:t>
            </a:r>
            <a:r>
              <a:rPr lang="zh-CN" altLang="en-US" dirty="0">
                <a:solidFill>
                  <a:srgbClr val="0066CC"/>
                </a:solidFill>
              </a:rPr>
              <a:t>阵列计算机和向量计算机</a:t>
            </a:r>
            <a:endParaRPr lang="en-US" altLang="zh-CN" dirty="0">
              <a:solidFill>
                <a:srgbClr val="0066CC"/>
              </a:solidFill>
            </a:endParaRPr>
          </a:p>
          <a:p>
            <a:endParaRPr lang="zh-CN" altLang="en-US" dirty="0"/>
          </a:p>
        </p:txBody>
      </p:sp>
      <p:sp>
        <p:nvSpPr>
          <p:cNvPr id="3" name="标题 2">
            <a:extLst>
              <a:ext uri="{FF2B5EF4-FFF2-40B4-BE49-F238E27FC236}">
                <a16:creationId xmlns:a16="http://schemas.microsoft.com/office/drawing/2014/main" id="{4255B929-6643-430D-8D4D-8C0405135562}"/>
              </a:ext>
            </a:extLst>
          </p:cNvPr>
          <p:cNvSpPr>
            <a:spLocks noGrp="1"/>
          </p:cNvSpPr>
          <p:nvPr>
            <p:ph type="title"/>
          </p:nvPr>
        </p:nvSpPr>
        <p:spPr/>
        <p:txBody>
          <a:bodyPr/>
          <a:lstStyle/>
          <a:p>
            <a:r>
              <a:rPr lang="en-US" altLang="zh-CN" dirty="0"/>
              <a:t>SIMD</a:t>
            </a:r>
            <a:r>
              <a:rPr lang="zh-CN" altLang="en-US" dirty="0"/>
              <a:t>体系结构</a:t>
            </a:r>
          </a:p>
        </p:txBody>
      </p:sp>
      <p:sp>
        <p:nvSpPr>
          <p:cNvPr id="4" name="灯片编号占位符 3">
            <a:extLst>
              <a:ext uri="{FF2B5EF4-FFF2-40B4-BE49-F238E27FC236}">
                <a16:creationId xmlns:a16="http://schemas.microsoft.com/office/drawing/2014/main" id="{9C47D46B-A68D-43CA-AE84-92A03F6F88B6}"/>
              </a:ext>
            </a:extLst>
          </p:cNvPr>
          <p:cNvSpPr>
            <a:spLocks noGrp="1"/>
          </p:cNvSpPr>
          <p:nvPr>
            <p:ph type="sldNum" sz="quarter" idx="12"/>
          </p:nvPr>
        </p:nvSpPr>
        <p:spPr/>
        <p:txBody>
          <a:bodyPr/>
          <a:lstStyle/>
          <a:p>
            <a:fld id="{A5846718-CB15-44DC-A3B0-F0ED78D869D1}" type="slidenum">
              <a:rPr lang="en-SG" smtClean="0"/>
              <a:t>12</a:t>
            </a:fld>
            <a:endParaRPr lang="en-SG"/>
          </a:p>
        </p:txBody>
      </p:sp>
      <p:grpSp>
        <p:nvGrpSpPr>
          <p:cNvPr id="5" name="组合 4">
            <a:extLst>
              <a:ext uri="{FF2B5EF4-FFF2-40B4-BE49-F238E27FC236}">
                <a16:creationId xmlns:a16="http://schemas.microsoft.com/office/drawing/2014/main" id="{3D3ECC61-9DBE-47A1-A9F3-B2E96BCDA949}"/>
              </a:ext>
            </a:extLst>
          </p:cNvPr>
          <p:cNvGrpSpPr/>
          <p:nvPr/>
        </p:nvGrpSpPr>
        <p:grpSpPr>
          <a:xfrm>
            <a:off x="1331640" y="3962985"/>
            <a:ext cx="6531071" cy="2575927"/>
            <a:chOff x="13076842" y="15841482"/>
            <a:chExt cx="9900408" cy="4298924"/>
          </a:xfrm>
        </p:grpSpPr>
        <p:sp>
          <p:nvSpPr>
            <p:cNvPr id="6" name="矩形 5">
              <a:extLst>
                <a:ext uri="{FF2B5EF4-FFF2-40B4-BE49-F238E27FC236}">
                  <a16:creationId xmlns:a16="http://schemas.microsoft.com/office/drawing/2014/main" id="{D1118B71-A6C3-471E-8910-8F6C5BC52176}"/>
                </a:ext>
              </a:extLst>
            </p:cNvPr>
            <p:cNvSpPr/>
            <p:nvPr/>
          </p:nvSpPr>
          <p:spPr>
            <a:xfrm>
              <a:off x="17863309" y="16485417"/>
              <a:ext cx="1835124" cy="624720"/>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一条指令流</a:t>
              </a:r>
            </a:p>
          </p:txBody>
        </p:sp>
        <p:grpSp>
          <p:nvGrpSpPr>
            <p:cNvPr id="7" name="组合 6">
              <a:extLst>
                <a:ext uri="{FF2B5EF4-FFF2-40B4-BE49-F238E27FC236}">
                  <a16:creationId xmlns:a16="http://schemas.microsoft.com/office/drawing/2014/main" id="{19405F5F-9669-41D0-986F-89FCF576231B}"/>
                </a:ext>
              </a:extLst>
            </p:cNvPr>
            <p:cNvGrpSpPr/>
            <p:nvPr/>
          </p:nvGrpSpPr>
          <p:grpSpPr>
            <a:xfrm>
              <a:off x="16908496" y="19451139"/>
              <a:ext cx="2039520" cy="689267"/>
              <a:chOff x="4830631" y="4694079"/>
              <a:chExt cx="2118358" cy="689268"/>
            </a:xfrm>
          </p:grpSpPr>
          <p:sp>
            <p:nvSpPr>
              <p:cNvPr id="37" name="圆角矩形 20">
                <a:extLst>
                  <a:ext uri="{FF2B5EF4-FFF2-40B4-BE49-F238E27FC236}">
                    <a16:creationId xmlns:a16="http://schemas.microsoft.com/office/drawing/2014/main" id="{3D826655-608D-46DE-9EF3-B446AA6C86E8}"/>
                  </a:ext>
                </a:extLst>
              </p:cNvPr>
              <p:cNvSpPr/>
              <p:nvPr/>
            </p:nvSpPr>
            <p:spPr>
              <a:xfrm>
                <a:off x="4830631" y="4694079"/>
                <a:ext cx="2118358" cy="63470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矩形 37">
                <a:extLst>
                  <a:ext uri="{FF2B5EF4-FFF2-40B4-BE49-F238E27FC236}">
                    <a16:creationId xmlns:a16="http://schemas.microsoft.com/office/drawing/2014/main" id="{809CBF2C-26AD-45B8-BAA8-69D307CA5722}"/>
                  </a:ext>
                </a:extLst>
              </p:cNvPr>
              <p:cNvSpPr/>
              <p:nvPr/>
            </p:nvSpPr>
            <p:spPr>
              <a:xfrm>
                <a:off x="5421369" y="4758626"/>
                <a:ext cx="936877" cy="624721"/>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数据</a:t>
                </a:r>
              </a:p>
            </p:txBody>
          </p:sp>
        </p:grpSp>
        <p:grpSp>
          <p:nvGrpSpPr>
            <p:cNvPr id="8" name="组合 7">
              <a:extLst>
                <a:ext uri="{FF2B5EF4-FFF2-40B4-BE49-F238E27FC236}">
                  <a16:creationId xmlns:a16="http://schemas.microsoft.com/office/drawing/2014/main" id="{66325240-9D19-416B-A5CA-E40176ADAFF9}"/>
                </a:ext>
              </a:extLst>
            </p:cNvPr>
            <p:cNvGrpSpPr/>
            <p:nvPr/>
          </p:nvGrpSpPr>
          <p:grpSpPr>
            <a:xfrm>
              <a:off x="17032482" y="17608998"/>
              <a:ext cx="1773218" cy="740486"/>
              <a:chOff x="5003202" y="2857947"/>
              <a:chExt cx="1773218" cy="740486"/>
            </a:xfrm>
          </p:grpSpPr>
          <p:sp>
            <p:nvSpPr>
              <p:cNvPr id="35" name="圆角矩形 23">
                <a:extLst>
                  <a:ext uri="{FF2B5EF4-FFF2-40B4-BE49-F238E27FC236}">
                    <a16:creationId xmlns:a16="http://schemas.microsoft.com/office/drawing/2014/main" id="{30F64290-B3B5-43C6-B3EC-2C68EA54E8ED}"/>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矩形 35">
                <a:extLst>
                  <a:ext uri="{FF2B5EF4-FFF2-40B4-BE49-F238E27FC236}">
                    <a16:creationId xmlns:a16="http://schemas.microsoft.com/office/drawing/2014/main" id="{3CC3C979-A969-4B10-B844-F9A94CAA1161}"/>
                  </a:ext>
                </a:extLst>
              </p:cNvPr>
              <p:cNvSpPr/>
              <p:nvPr/>
            </p:nvSpPr>
            <p:spPr>
              <a:xfrm>
                <a:off x="5283288" y="2966581"/>
                <a:ext cx="1213047" cy="6247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9" name="直接箭头连接符 8">
              <a:extLst>
                <a:ext uri="{FF2B5EF4-FFF2-40B4-BE49-F238E27FC236}">
                  <a16:creationId xmlns:a16="http://schemas.microsoft.com/office/drawing/2014/main" id="{A7C6485F-5CBD-4C36-8074-73118BDE67A4}"/>
                </a:ext>
              </a:extLst>
            </p:cNvPr>
            <p:cNvCxnSpPr>
              <a:stCxn id="33" idx="2"/>
              <a:endCxn id="35" idx="0"/>
            </p:cNvCxnSpPr>
            <p:nvPr/>
          </p:nvCxnSpPr>
          <p:spPr>
            <a:xfrm>
              <a:off x="17919097" y="16476182"/>
              <a:ext cx="1" cy="113281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 name="直接箭头连接符 9">
              <a:extLst>
                <a:ext uri="{FF2B5EF4-FFF2-40B4-BE49-F238E27FC236}">
                  <a16:creationId xmlns:a16="http://schemas.microsoft.com/office/drawing/2014/main" id="{667377C3-BFB7-4005-AE6B-82CAD234D7D8}"/>
                </a:ext>
              </a:extLst>
            </p:cNvPr>
            <p:cNvCxnSpPr>
              <a:stCxn id="37" idx="0"/>
              <a:endCxn id="35" idx="2"/>
            </p:cNvCxnSpPr>
            <p:nvPr/>
          </p:nvCxnSpPr>
          <p:spPr>
            <a:xfrm flipV="1">
              <a:off x="17919097" y="18349483"/>
              <a:ext cx="1" cy="109564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11" name="组合 10">
              <a:extLst>
                <a:ext uri="{FF2B5EF4-FFF2-40B4-BE49-F238E27FC236}">
                  <a16:creationId xmlns:a16="http://schemas.microsoft.com/office/drawing/2014/main" id="{22279153-2A6F-4E69-A29A-1192E8CC8A17}"/>
                </a:ext>
              </a:extLst>
            </p:cNvPr>
            <p:cNvGrpSpPr/>
            <p:nvPr/>
          </p:nvGrpSpPr>
          <p:grpSpPr>
            <a:xfrm>
              <a:off x="16859914" y="15841482"/>
              <a:ext cx="2118358" cy="679308"/>
              <a:chOff x="4830631" y="1090429"/>
              <a:chExt cx="2118358" cy="679308"/>
            </a:xfrm>
          </p:grpSpPr>
          <p:sp>
            <p:nvSpPr>
              <p:cNvPr id="33" name="圆角矩形 28">
                <a:extLst>
                  <a:ext uri="{FF2B5EF4-FFF2-40B4-BE49-F238E27FC236}">
                    <a16:creationId xmlns:a16="http://schemas.microsoft.com/office/drawing/2014/main" id="{E6866579-5390-4E49-BB5D-55C835581A3D}"/>
                  </a:ext>
                </a:extLst>
              </p:cNvPr>
              <p:cNvSpPr/>
              <p:nvPr/>
            </p:nvSpPr>
            <p:spPr>
              <a:xfrm>
                <a:off x="4830631" y="1090429"/>
                <a:ext cx="2118358" cy="63470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矩形 33">
                <a:extLst>
                  <a:ext uri="{FF2B5EF4-FFF2-40B4-BE49-F238E27FC236}">
                    <a16:creationId xmlns:a16="http://schemas.microsoft.com/office/drawing/2014/main" id="{D1B1DB8B-DDB0-4A4C-AB1C-93FB0695B023}"/>
                  </a:ext>
                </a:extLst>
              </p:cNvPr>
              <p:cNvSpPr/>
              <p:nvPr/>
            </p:nvSpPr>
            <p:spPr>
              <a:xfrm>
                <a:off x="5438804" y="1145016"/>
                <a:ext cx="902010" cy="624721"/>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指令</a:t>
                </a:r>
              </a:p>
            </p:txBody>
          </p:sp>
        </p:grpSp>
        <p:sp>
          <p:nvSpPr>
            <p:cNvPr id="12" name="矩形 11">
              <a:extLst>
                <a:ext uri="{FF2B5EF4-FFF2-40B4-BE49-F238E27FC236}">
                  <a16:creationId xmlns:a16="http://schemas.microsoft.com/office/drawing/2014/main" id="{82D26B0C-64D4-46CA-8B2D-849746C06F91}"/>
                </a:ext>
              </a:extLst>
            </p:cNvPr>
            <p:cNvSpPr/>
            <p:nvPr/>
          </p:nvSpPr>
          <p:spPr>
            <a:xfrm>
              <a:off x="17888144" y="18702013"/>
              <a:ext cx="1835124" cy="624720"/>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五条数据流</a:t>
              </a:r>
            </a:p>
          </p:txBody>
        </p:sp>
        <p:grpSp>
          <p:nvGrpSpPr>
            <p:cNvPr id="13" name="组合 12">
              <a:extLst>
                <a:ext uri="{FF2B5EF4-FFF2-40B4-BE49-F238E27FC236}">
                  <a16:creationId xmlns:a16="http://schemas.microsoft.com/office/drawing/2014/main" id="{772FA97B-BF86-44B3-8B1E-FF09259813DE}"/>
                </a:ext>
              </a:extLst>
            </p:cNvPr>
            <p:cNvGrpSpPr/>
            <p:nvPr/>
          </p:nvGrpSpPr>
          <p:grpSpPr>
            <a:xfrm>
              <a:off x="15071629" y="17590415"/>
              <a:ext cx="1773218" cy="740486"/>
              <a:chOff x="5003202" y="2857947"/>
              <a:chExt cx="1773218" cy="740486"/>
            </a:xfrm>
          </p:grpSpPr>
          <p:sp>
            <p:nvSpPr>
              <p:cNvPr id="31" name="圆角矩形 32">
                <a:extLst>
                  <a:ext uri="{FF2B5EF4-FFF2-40B4-BE49-F238E27FC236}">
                    <a16:creationId xmlns:a16="http://schemas.microsoft.com/office/drawing/2014/main" id="{762BAA23-0B71-44DB-ABBF-AB4FE972C7FC}"/>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矩形 31">
                <a:extLst>
                  <a:ext uri="{FF2B5EF4-FFF2-40B4-BE49-F238E27FC236}">
                    <a16:creationId xmlns:a16="http://schemas.microsoft.com/office/drawing/2014/main" id="{7D76E081-F5F5-4AAE-95A0-6E0BA1AA10F9}"/>
                  </a:ext>
                </a:extLst>
              </p:cNvPr>
              <p:cNvSpPr/>
              <p:nvPr/>
            </p:nvSpPr>
            <p:spPr>
              <a:xfrm>
                <a:off x="5283288" y="2966581"/>
                <a:ext cx="1213047" cy="6247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4" name="组合 13">
              <a:extLst>
                <a:ext uri="{FF2B5EF4-FFF2-40B4-BE49-F238E27FC236}">
                  <a16:creationId xmlns:a16="http://schemas.microsoft.com/office/drawing/2014/main" id="{D3AE62B2-C13A-4E3E-9989-6023CCFFB04C}"/>
                </a:ext>
              </a:extLst>
            </p:cNvPr>
            <p:cNvGrpSpPr/>
            <p:nvPr/>
          </p:nvGrpSpPr>
          <p:grpSpPr>
            <a:xfrm>
              <a:off x="13076842" y="17571827"/>
              <a:ext cx="1773218" cy="740486"/>
              <a:chOff x="5003202" y="2857947"/>
              <a:chExt cx="1773218" cy="740486"/>
            </a:xfrm>
          </p:grpSpPr>
          <p:sp>
            <p:nvSpPr>
              <p:cNvPr id="29" name="圆角矩形 35">
                <a:extLst>
                  <a:ext uri="{FF2B5EF4-FFF2-40B4-BE49-F238E27FC236}">
                    <a16:creationId xmlns:a16="http://schemas.microsoft.com/office/drawing/2014/main" id="{4595205F-E3A0-4FF0-9AAB-CF5EBC7C1D62}"/>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a:extLst>
                  <a:ext uri="{FF2B5EF4-FFF2-40B4-BE49-F238E27FC236}">
                    <a16:creationId xmlns:a16="http://schemas.microsoft.com/office/drawing/2014/main" id="{B46C4BD2-5E8F-4558-8BA9-8EA39DB368C6}"/>
                  </a:ext>
                </a:extLst>
              </p:cNvPr>
              <p:cNvSpPr/>
              <p:nvPr/>
            </p:nvSpPr>
            <p:spPr>
              <a:xfrm>
                <a:off x="5283288" y="2966581"/>
                <a:ext cx="1213047" cy="6247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5" name="组合 14">
              <a:extLst>
                <a:ext uri="{FF2B5EF4-FFF2-40B4-BE49-F238E27FC236}">
                  <a16:creationId xmlns:a16="http://schemas.microsoft.com/office/drawing/2014/main" id="{BC81E9B8-4C0C-4835-BE05-1FEA0FA4C101}"/>
                </a:ext>
              </a:extLst>
            </p:cNvPr>
            <p:cNvGrpSpPr/>
            <p:nvPr/>
          </p:nvGrpSpPr>
          <p:grpSpPr>
            <a:xfrm>
              <a:off x="21204032" y="17608998"/>
              <a:ext cx="1773218" cy="740486"/>
              <a:chOff x="5003202" y="2857947"/>
              <a:chExt cx="1773218" cy="740486"/>
            </a:xfrm>
          </p:grpSpPr>
          <p:sp>
            <p:nvSpPr>
              <p:cNvPr id="27" name="圆角矩形 38">
                <a:extLst>
                  <a:ext uri="{FF2B5EF4-FFF2-40B4-BE49-F238E27FC236}">
                    <a16:creationId xmlns:a16="http://schemas.microsoft.com/office/drawing/2014/main" id="{B361A2BF-1D17-420E-AB7F-2498668BCDFA}"/>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矩形 27">
                <a:extLst>
                  <a:ext uri="{FF2B5EF4-FFF2-40B4-BE49-F238E27FC236}">
                    <a16:creationId xmlns:a16="http://schemas.microsoft.com/office/drawing/2014/main" id="{0577C1EF-E69B-4FE3-9F77-14BB9A641BF0}"/>
                  </a:ext>
                </a:extLst>
              </p:cNvPr>
              <p:cNvSpPr/>
              <p:nvPr/>
            </p:nvSpPr>
            <p:spPr>
              <a:xfrm>
                <a:off x="5283288" y="2966581"/>
                <a:ext cx="1213047" cy="6247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6" name="组合 15">
              <a:extLst>
                <a:ext uri="{FF2B5EF4-FFF2-40B4-BE49-F238E27FC236}">
                  <a16:creationId xmlns:a16="http://schemas.microsoft.com/office/drawing/2014/main" id="{0F6D3D16-18DE-4974-80BF-71A66238F383}"/>
                </a:ext>
              </a:extLst>
            </p:cNvPr>
            <p:cNvGrpSpPr/>
            <p:nvPr/>
          </p:nvGrpSpPr>
          <p:grpSpPr>
            <a:xfrm>
              <a:off x="19061366" y="17611273"/>
              <a:ext cx="1773218" cy="740486"/>
              <a:chOff x="5003202" y="2857947"/>
              <a:chExt cx="1773218" cy="740486"/>
            </a:xfrm>
          </p:grpSpPr>
          <p:sp>
            <p:nvSpPr>
              <p:cNvPr id="25" name="圆角矩形 41">
                <a:extLst>
                  <a:ext uri="{FF2B5EF4-FFF2-40B4-BE49-F238E27FC236}">
                    <a16:creationId xmlns:a16="http://schemas.microsoft.com/office/drawing/2014/main" id="{82E1848E-E2E4-4619-89DB-439E74885724}"/>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矩形 25">
                <a:extLst>
                  <a:ext uri="{FF2B5EF4-FFF2-40B4-BE49-F238E27FC236}">
                    <a16:creationId xmlns:a16="http://schemas.microsoft.com/office/drawing/2014/main" id="{E052131D-B972-4D8E-B573-7BA536A96ABF}"/>
                  </a:ext>
                </a:extLst>
              </p:cNvPr>
              <p:cNvSpPr/>
              <p:nvPr/>
            </p:nvSpPr>
            <p:spPr>
              <a:xfrm>
                <a:off x="5283288" y="2966581"/>
                <a:ext cx="1213047" cy="6247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17" name="直接箭头连接符 28">
              <a:extLst>
                <a:ext uri="{FF2B5EF4-FFF2-40B4-BE49-F238E27FC236}">
                  <a16:creationId xmlns:a16="http://schemas.microsoft.com/office/drawing/2014/main" id="{DC997B83-C9F2-4390-B2CC-0B83275BDB9D}"/>
                </a:ext>
              </a:extLst>
            </p:cNvPr>
            <p:cNvCxnSpPr>
              <a:stCxn id="37" idx="1"/>
            </p:cNvCxnSpPr>
            <p:nvPr/>
          </p:nvCxnSpPr>
          <p:spPr>
            <a:xfrm rot="10800000">
              <a:off x="15944958" y="18328632"/>
              <a:ext cx="963534" cy="1439861"/>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直接箭头连接符 29">
              <a:extLst>
                <a:ext uri="{FF2B5EF4-FFF2-40B4-BE49-F238E27FC236}">
                  <a16:creationId xmlns:a16="http://schemas.microsoft.com/office/drawing/2014/main" id="{18672E4F-062E-411B-BD18-0D2E90C03BE9}"/>
                </a:ext>
              </a:extLst>
            </p:cNvPr>
            <p:cNvCxnSpPr/>
            <p:nvPr/>
          </p:nvCxnSpPr>
          <p:spPr>
            <a:xfrm rot="10800000">
              <a:off x="13859184" y="18317401"/>
              <a:ext cx="3091306" cy="1721506"/>
            </a:xfrm>
            <a:prstGeom prst="bentConnector3">
              <a:avLst>
                <a:gd name="adj1" fmla="val 100112"/>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直接箭头连接符 30">
              <a:extLst>
                <a:ext uri="{FF2B5EF4-FFF2-40B4-BE49-F238E27FC236}">
                  <a16:creationId xmlns:a16="http://schemas.microsoft.com/office/drawing/2014/main" id="{A6B9992B-489A-425F-A79F-AD47CB420EEC}"/>
                </a:ext>
              </a:extLst>
            </p:cNvPr>
            <p:cNvCxnSpPr>
              <a:stCxn id="37" idx="3"/>
              <a:endCxn id="25" idx="2"/>
            </p:cNvCxnSpPr>
            <p:nvPr/>
          </p:nvCxnSpPr>
          <p:spPr>
            <a:xfrm flipV="1">
              <a:off x="18948013" y="18351757"/>
              <a:ext cx="999962" cy="1416732"/>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直接箭头连接符 31">
              <a:extLst>
                <a:ext uri="{FF2B5EF4-FFF2-40B4-BE49-F238E27FC236}">
                  <a16:creationId xmlns:a16="http://schemas.microsoft.com/office/drawing/2014/main" id="{CD4ECBCC-AFD3-453D-B0F0-F9775529C58D}"/>
                </a:ext>
              </a:extLst>
            </p:cNvPr>
            <p:cNvCxnSpPr/>
            <p:nvPr/>
          </p:nvCxnSpPr>
          <p:spPr>
            <a:xfrm flipV="1">
              <a:off x="18933535" y="18358127"/>
              <a:ext cx="3157108" cy="1680778"/>
            </a:xfrm>
            <a:prstGeom prst="bentConnector3">
              <a:avLst>
                <a:gd name="adj1" fmla="val 100089"/>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直接箭头连接符 32">
              <a:extLst>
                <a:ext uri="{FF2B5EF4-FFF2-40B4-BE49-F238E27FC236}">
                  <a16:creationId xmlns:a16="http://schemas.microsoft.com/office/drawing/2014/main" id="{D8D8119F-D442-4BC5-9424-85676670B4CB}"/>
                </a:ext>
              </a:extLst>
            </p:cNvPr>
            <p:cNvCxnSpPr>
              <a:stCxn id="33" idx="2"/>
              <a:endCxn id="31" idx="0"/>
            </p:cNvCxnSpPr>
            <p:nvPr/>
          </p:nvCxnSpPr>
          <p:spPr>
            <a:xfrm rot="5400000">
              <a:off x="16381553" y="16052873"/>
              <a:ext cx="1114231" cy="1960855"/>
            </a:xfrm>
            <a:prstGeom prst="bentConnector3">
              <a:avLst>
                <a:gd name="adj1" fmla="val 48069"/>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直接箭头连接符 33">
              <a:extLst>
                <a:ext uri="{FF2B5EF4-FFF2-40B4-BE49-F238E27FC236}">
                  <a16:creationId xmlns:a16="http://schemas.microsoft.com/office/drawing/2014/main" id="{652E9E3C-A2FD-484E-9B0C-B96C97D7262A}"/>
                </a:ext>
              </a:extLst>
            </p:cNvPr>
            <p:cNvCxnSpPr>
              <a:stCxn id="33" idx="2"/>
              <a:endCxn id="29" idx="0"/>
            </p:cNvCxnSpPr>
            <p:nvPr/>
          </p:nvCxnSpPr>
          <p:spPr>
            <a:xfrm rot="5400000">
              <a:off x="15393448" y="15046184"/>
              <a:ext cx="1095646" cy="3955640"/>
            </a:xfrm>
            <a:prstGeom prst="bentConnector3">
              <a:avLst>
                <a:gd name="adj1" fmla="val 48342"/>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直接箭头连接符 34">
              <a:extLst>
                <a:ext uri="{FF2B5EF4-FFF2-40B4-BE49-F238E27FC236}">
                  <a16:creationId xmlns:a16="http://schemas.microsoft.com/office/drawing/2014/main" id="{B85D0178-D4EE-45F5-818E-B875F352221F}"/>
                </a:ext>
              </a:extLst>
            </p:cNvPr>
            <p:cNvCxnSpPr>
              <a:stCxn id="33" idx="2"/>
              <a:endCxn id="25" idx="0"/>
            </p:cNvCxnSpPr>
            <p:nvPr/>
          </p:nvCxnSpPr>
          <p:spPr>
            <a:xfrm rot="16200000" flipH="1">
              <a:off x="18365989" y="16029288"/>
              <a:ext cx="1135090" cy="2028883"/>
            </a:xfrm>
            <a:prstGeom prst="bentConnector3">
              <a:avLst>
                <a:gd name="adj1" fmla="val 47157"/>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直接箭头连接符 35">
              <a:extLst>
                <a:ext uri="{FF2B5EF4-FFF2-40B4-BE49-F238E27FC236}">
                  <a16:creationId xmlns:a16="http://schemas.microsoft.com/office/drawing/2014/main" id="{6A0BEC4F-E74F-4423-B00F-264F96AFCC1B}"/>
                </a:ext>
              </a:extLst>
            </p:cNvPr>
            <p:cNvCxnSpPr>
              <a:stCxn id="33" idx="2"/>
              <a:endCxn id="27" idx="0"/>
            </p:cNvCxnSpPr>
            <p:nvPr/>
          </p:nvCxnSpPr>
          <p:spPr>
            <a:xfrm rot="16200000" flipH="1">
              <a:off x="19438457" y="14956816"/>
              <a:ext cx="1132816" cy="4171549"/>
            </a:xfrm>
            <a:prstGeom prst="bentConnector3">
              <a:avLst>
                <a:gd name="adj1" fmla="val 46792"/>
              </a:avLst>
            </a:prstGeom>
            <a:ln w="57150">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78368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342C4F-AC42-4FEA-8FA3-52C52508CA7F}"/>
              </a:ext>
            </a:extLst>
          </p:cNvPr>
          <p:cNvSpPr>
            <a:spLocks noGrp="1"/>
          </p:cNvSpPr>
          <p:nvPr>
            <p:ph type="title"/>
          </p:nvPr>
        </p:nvSpPr>
        <p:spPr/>
        <p:txBody>
          <a:bodyPr/>
          <a:lstStyle/>
          <a:p>
            <a:r>
              <a:rPr lang="en-US" altLang="zh-CN" dirty="0"/>
              <a:t>SIMD</a:t>
            </a:r>
            <a:r>
              <a:rPr lang="zh-CN" altLang="en-US" dirty="0"/>
              <a:t>示例</a:t>
            </a:r>
          </a:p>
        </p:txBody>
      </p:sp>
      <p:sp>
        <p:nvSpPr>
          <p:cNvPr id="4" name="灯片编号占位符 3">
            <a:extLst>
              <a:ext uri="{FF2B5EF4-FFF2-40B4-BE49-F238E27FC236}">
                <a16:creationId xmlns:a16="http://schemas.microsoft.com/office/drawing/2014/main" id="{37DFA798-B5B1-4455-900F-2E1AC746061D}"/>
              </a:ext>
            </a:extLst>
          </p:cNvPr>
          <p:cNvSpPr>
            <a:spLocks noGrp="1"/>
          </p:cNvSpPr>
          <p:nvPr>
            <p:ph type="sldNum" sz="quarter" idx="12"/>
          </p:nvPr>
        </p:nvSpPr>
        <p:spPr/>
        <p:txBody>
          <a:bodyPr/>
          <a:lstStyle/>
          <a:p>
            <a:fld id="{A5846718-CB15-44DC-A3B0-F0ED78D869D1}" type="slidenum">
              <a:rPr lang="en-SG" smtClean="0"/>
              <a:t>13</a:t>
            </a:fld>
            <a:endParaRPr lang="en-SG"/>
          </a:p>
        </p:txBody>
      </p:sp>
      <p:sp>
        <p:nvSpPr>
          <p:cNvPr id="5" name="Rectangle 4">
            <a:extLst>
              <a:ext uri="{FF2B5EF4-FFF2-40B4-BE49-F238E27FC236}">
                <a16:creationId xmlns:a16="http://schemas.microsoft.com/office/drawing/2014/main" id="{40828313-A659-49E8-AD8C-8DF41261D90A}"/>
              </a:ext>
            </a:extLst>
          </p:cNvPr>
          <p:cNvSpPr>
            <a:spLocks noChangeArrowheads="1"/>
          </p:cNvSpPr>
          <p:nvPr/>
        </p:nvSpPr>
        <p:spPr bwMode="auto">
          <a:xfrm>
            <a:off x="2972662" y="2468790"/>
            <a:ext cx="720725" cy="433388"/>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6" name="Rectangle 5">
            <a:extLst>
              <a:ext uri="{FF2B5EF4-FFF2-40B4-BE49-F238E27FC236}">
                <a16:creationId xmlns:a16="http://schemas.microsoft.com/office/drawing/2014/main" id="{8C6847EF-DB94-49E1-BB9F-EA9DD98ACB69}"/>
              </a:ext>
            </a:extLst>
          </p:cNvPr>
          <p:cNvSpPr>
            <a:spLocks noChangeArrowheads="1"/>
          </p:cNvSpPr>
          <p:nvPr/>
        </p:nvSpPr>
        <p:spPr bwMode="auto">
          <a:xfrm>
            <a:off x="2685324" y="211001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zh-CN" altLang="en-US" sz="2000" dirty="0">
                <a:solidFill>
                  <a:srgbClr val="0066FF"/>
                </a:solidFill>
                <a:latin typeface="微软雅黑" panose="020B0503020204020204" pitchFamily="34" charset="-122"/>
                <a:ea typeface="微软雅黑" panose="020B0503020204020204" pitchFamily="34" charset="-122"/>
              </a:rPr>
              <a:t>控制单元</a:t>
            </a:r>
            <a:endParaRPr lang="en-US" altLang="zh-CN" dirty="0">
              <a:solidFill>
                <a:srgbClr val="0066FF"/>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9266F531-03A7-416B-8F69-6FC663EB2473}"/>
              </a:ext>
            </a:extLst>
          </p:cNvPr>
          <p:cNvSpPr>
            <a:spLocks noChangeArrowheads="1"/>
          </p:cNvSpPr>
          <p:nvPr/>
        </p:nvSpPr>
        <p:spPr bwMode="auto">
          <a:xfrm>
            <a:off x="1027974" y="3333978"/>
            <a:ext cx="720725" cy="4318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8" name="Rectangle 7">
            <a:extLst>
              <a:ext uri="{FF2B5EF4-FFF2-40B4-BE49-F238E27FC236}">
                <a16:creationId xmlns:a16="http://schemas.microsoft.com/office/drawing/2014/main" id="{4D45B5E3-6DF2-47E4-BE9D-E5FEA91740A1}"/>
              </a:ext>
            </a:extLst>
          </p:cNvPr>
          <p:cNvSpPr>
            <a:spLocks noChangeArrowheads="1"/>
          </p:cNvSpPr>
          <p:nvPr/>
        </p:nvSpPr>
        <p:spPr bwMode="auto">
          <a:xfrm>
            <a:off x="2324962" y="3333978"/>
            <a:ext cx="719137" cy="4318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9" name="Rectangle 8">
            <a:extLst>
              <a:ext uri="{FF2B5EF4-FFF2-40B4-BE49-F238E27FC236}">
                <a16:creationId xmlns:a16="http://schemas.microsoft.com/office/drawing/2014/main" id="{CD09E077-2CEA-4A36-9DC2-B2082F034FAF}"/>
              </a:ext>
            </a:extLst>
          </p:cNvPr>
          <p:cNvSpPr>
            <a:spLocks noChangeArrowheads="1"/>
          </p:cNvSpPr>
          <p:nvPr/>
        </p:nvSpPr>
        <p:spPr bwMode="auto">
          <a:xfrm>
            <a:off x="4844324" y="3333978"/>
            <a:ext cx="720725" cy="4318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10" name="Rectangle 9">
            <a:extLst>
              <a:ext uri="{FF2B5EF4-FFF2-40B4-BE49-F238E27FC236}">
                <a16:creationId xmlns:a16="http://schemas.microsoft.com/office/drawing/2014/main" id="{A86B83F2-AFB5-4913-B313-7B293E18E1B4}"/>
              </a:ext>
            </a:extLst>
          </p:cNvPr>
          <p:cNvSpPr>
            <a:spLocks noChangeArrowheads="1"/>
          </p:cNvSpPr>
          <p:nvPr/>
        </p:nvSpPr>
        <p:spPr bwMode="auto">
          <a:xfrm>
            <a:off x="1027974" y="3837215"/>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000">
                <a:solidFill>
                  <a:srgbClr val="0066FF"/>
                </a:solidFill>
                <a:latin typeface="Arial" panose="020B0604020202020204" pitchFamily="34" charset="0"/>
                <a:ea typeface="宋体" panose="02010600030101010101" pitchFamily="2" charset="-122"/>
              </a:rPr>
              <a:t>ALU</a:t>
            </a:r>
            <a:r>
              <a:rPr lang="en-US" altLang="zh-CN" sz="2000" baseline="-25000">
                <a:solidFill>
                  <a:srgbClr val="0066FF"/>
                </a:solidFill>
                <a:latin typeface="Arial" panose="020B0604020202020204" pitchFamily="34" charset="0"/>
                <a:ea typeface="宋体" panose="02010600030101010101" pitchFamily="2" charset="-122"/>
              </a:rPr>
              <a:t>1</a:t>
            </a:r>
            <a:endParaRPr lang="en-US" altLang="zh-CN" baseline="-25000">
              <a:solidFill>
                <a:srgbClr val="0066FF"/>
              </a:solidFill>
              <a:ea typeface="宋体" panose="02010600030101010101" pitchFamily="2" charset="-122"/>
            </a:endParaRPr>
          </a:p>
        </p:txBody>
      </p:sp>
      <p:sp>
        <p:nvSpPr>
          <p:cNvPr id="11" name="Rectangle 10">
            <a:extLst>
              <a:ext uri="{FF2B5EF4-FFF2-40B4-BE49-F238E27FC236}">
                <a16:creationId xmlns:a16="http://schemas.microsoft.com/office/drawing/2014/main" id="{4F5F8371-9BE1-44F5-AF0E-6B89C48C1786}"/>
              </a:ext>
            </a:extLst>
          </p:cNvPr>
          <p:cNvSpPr>
            <a:spLocks noChangeArrowheads="1"/>
          </p:cNvSpPr>
          <p:nvPr/>
        </p:nvSpPr>
        <p:spPr bwMode="auto">
          <a:xfrm>
            <a:off x="2324962" y="3837215"/>
            <a:ext cx="779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000">
                <a:solidFill>
                  <a:srgbClr val="0066FF"/>
                </a:solidFill>
                <a:latin typeface="Arial" panose="020B0604020202020204" pitchFamily="34" charset="0"/>
                <a:ea typeface="宋体" panose="02010600030101010101" pitchFamily="2" charset="-122"/>
              </a:rPr>
              <a:t>ALU</a:t>
            </a:r>
            <a:r>
              <a:rPr lang="en-US" altLang="zh-CN" sz="2000" baseline="-25000">
                <a:solidFill>
                  <a:srgbClr val="0066FF"/>
                </a:solidFill>
                <a:latin typeface="Arial" panose="020B0604020202020204" pitchFamily="34" charset="0"/>
                <a:ea typeface="宋体" panose="02010600030101010101" pitchFamily="2" charset="-122"/>
              </a:rPr>
              <a:t>2</a:t>
            </a:r>
            <a:endParaRPr lang="en-US" altLang="zh-CN" baseline="-25000">
              <a:solidFill>
                <a:srgbClr val="0066FF"/>
              </a:solidFill>
              <a:ea typeface="宋体" panose="02010600030101010101" pitchFamily="2" charset="-122"/>
            </a:endParaRPr>
          </a:p>
        </p:txBody>
      </p:sp>
      <p:sp>
        <p:nvSpPr>
          <p:cNvPr id="12" name="Rectangle 11">
            <a:extLst>
              <a:ext uri="{FF2B5EF4-FFF2-40B4-BE49-F238E27FC236}">
                <a16:creationId xmlns:a16="http://schemas.microsoft.com/office/drawing/2014/main" id="{01C3937A-3DC5-4284-AF10-BC70C5E821DC}"/>
              </a:ext>
            </a:extLst>
          </p:cNvPr>
          <p:cNvSpPr>
            <a:spLocks noChangeArrowheads="1"/>
          </p:cNvSpPr>
          <p:nvPr/>
        </p:nvSpPr>
        <p:spPr bwMode="auto">
          <a:xfrm>
            <a:off x="4844324" y="3837215"/>
            <a:ext cx="779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000">
                <a:solidFill>
                  <a:srgbClr val="0066FF"/>
                </a:solidFill>
                <a:latin typeface="Arial" panose="020B0604020202020204" pitchFamily="34" charset="0"/>
                <a:ea typeface="宋体" panose="02010600030101010101" pitchFamily="2" charset="-122"/>
              </a:rPr>
              <a:t>ALU</a:t>
            </a:r>
            <a:r>
              <a:rPr lang="en-US" altLang="zh-CN" sz="2000" baseline="-25000">
                <a:solidFill>
                  <a:srgbClr val="0066FF"/>
                </a:solidFill>
                <a:latin typeface="Arial" panose="020B0604020202020204" pitchFamily="34" charset="0"/>
                <a:ea typeface="宋体" panose="02010600030101010101" pitchFamily="2" charset="-122"/>
              </a:rPr>
              <a:t>n</a:t>
            </a:r>
            <a:endParaRPr lang="en-US" altLang="zh-CN" baseline="-25000">
              <a:solidFill>
                <a:srgbClr val="0066FF"/>
              </a:solidFill>
              <a:ea typeface="宋体" panose="02010600030101010101" pitchFamily="2" charset="-122"/>
            </a:endParaRPr>
          </a:p>
        </p:txBody>
      </p:sp>
      <p:sp>
        <p:nvSpPr>
          <p:cNvPr id="13" name="Rectangle 12">
            <a:extLst>
              <a:ext uri="{FF2B5EF4-FFF2-40B4-BE49-F238E27FC236}">
                <a16:creationId xmlns:a16="http://schemas.microsoft.com/office/drawing/2014/main" id="{021BCCD6-1E2D-4310-A153-F52EE2F8D4BC}"/>
              </a:ext>
            </a:extLst>
          </p:cNvPr>
          <p:cNvSpPr>
            <a:spLocks noChangeArrowheads="1"/>
          </p:cNvSpPr>
          <p:nvPr/>
        </p:nvSpPr>
        <p:spPr bwMode="auto">
          <a:xfrm>
            <a:off x="3693387" y="3189515"/>
            <a:ext cx="646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3600">
                <a:solidFill>
                  <a:srgbClr val="000000"/>
                </a:solidFill>
                <a:latin typeface="Arial" panose="020B0604020202020204" pitchFamily="34" charset="0"/>
                <a:ea typeface="宋体" panose="02010600030101010101" pitchFamily="2" charset="-122"/>
              </a:rPr>
              <a:t>…</a:t>
            </a:r>
            <a:endParaRPr lang="en-US" altLang="zh-CN" sz="3600">
              <a:ea typeface="宋体" panose="02010600030101010101" pitchFamily="2" charset="-122"/>
            </a:endParaRPr>
          </a:p>
        </p:txBody>
      </p:sp>
      <p:sp>
        <p:nvSpPr>
          <p:cNvPr id="14" name="TextBox 13">
            <a:extLst>
              <a:ext uri="{FF2B5EF4-FFF2-40B4-BE49-F238E27FC236}">
                <a16:creationId xmlns:a16="http://schemas.microsoft.com/office/drawing/2014/main" id="{A2700ED4-D183-43A0-8FC0-5C128176523A}"/>
              </a:ext>
            </a:extLst>
          </p:cNvPr>
          <p:cNvSpPr txBox="1">
            <a:spLocks noChangeArrowheads="1"/>
          </p:cNvSpPr>
          <p:nvPr/>
        </p:nvSpPr>
        <p:spPr bwMode="auto">
          <a:xfrm>
            <a:off x="1461362" y="4557940"/>
            <a:ext cx="3843337"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a:latin typeface="Bodoni MT" panose="02070603080606020203" pitchFamily="18" charset="0"/>
                <a:ea typeface="宋体" panose="02010600030101010101" pitchFamily="2" charset="-122"/>
              </a:rPr>
              <a:t>for (i = 0; i &lt; n; i++)</a:t>
            </a:r>
          </a:p>
          <a:p>
            <a:r>
              <a:rPr lang="en-US" altLang="zh-CN">
                <a:latin typeface="Bodoni MT" panose="02070603080606020203" pitchFamily="18" charset="0"/>
                <a:ea typeface="宋体" panose="02010600030101010101" pitchFamily="2" charset="-122"/>
              </a:rPr>
              <a:t>     x[i] += y[i];</a:t>
            </a:r>
          </a:p>
        </p:txBody>
      </p:sp>
      <p:cxnSp>
        <p:nvCxnSpPr>
          <p:cNvPr id="15" name="Elbow Connector 15">
            <a:extLst>
              <a:ext uri="{FF2B5EF4-FFF2-40B4-BE49-F238E27FC236}">
                <a16:creationId xmlns:a16="http://schemas.microsoft.com/office/drawing/2014/main" id="{CB5F7B9E-18A7-49DD-99A0-6CCD5C8AFEF6}"/>
              </a:ext>
            </a:extLst>
          </p:cNvPr>
          <p:cNvCxnSpPr>
            <a:cxnSpLocks noChangeShapeType="1"/>
            <a:stCxn id="5" idx="1"/>
            <a:endCxn id="7" idx="0"/>
          </p:cNvCxnSpPr>
          <p:nvPr/>
        </p:nvCxnSpPr>
        <p:spPr bwMode="auto">
          <a:xfrm rot="10800000" flipV="1">
            <a:off x="1388337" y="2686278"/>
            <a:ext cx="1584325" cy="647700"/>
          </a:xfrm>
          <a:prstGeom prst="bent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 name="Elbow Connector 15">
            <a:extLst>
              <a:ext uri="{FF2B5EF4-FFF2-40B4-BE49-F238E27FC236}">
                <a16:creationId xmlns:a16="http://schemas.microsoft.com/office/drawing/2014/main" id="{23E40290-681B-4E59-AF9D-FF41C5146020}"/>
              </a:ext>
            </a:extLst>
          </p:cNvPr>
          <p:cNvCxnSpPr>
            <a:cxnSpLocks noChangeShapeType="1"/>
          </p:cNvCxnSpPr>
          <p:nvPr/>
        </p:nvCxnSpPr>
        <p:spPr bwMode="auto">
          <a:xfrm rot="10800000" flipH="1" flipV="1">
            <a:off x="3693387" y="2686278"/>
            <a:ext cx="1584325" cy="647700"/>
          </a:xfrm>
          <a:prstGeom prst="bent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 name="Straight Arrow Connector 22">
            <a:extLst>
              <a:ext uri="{FF2B5EF4-FFF2-40B4-BE49-F238E27FC236}">
                <a16:creationId xmlns:a16="http://schemas.microsoft.com/office/drawing/2014/main" id="{EBF4BA4B-39C3-4293-BEA0-E5E91BC13202}"/>
              </a:ext>
            </a:extLst>
          </p:cNvPr>
          <p:cNvCxnSpPr>
            <a:cxnSpLocks noChangeShapeType="1"/>
            <a:stCxn id="8" idx="0"/>
          </p:cNvCxnSpPr>
          <p:nvPr/>
        </p:nvCxnSpPr>
        <p:spPr bwMode="auto">
          <a:xfrm rot="5400000" flipH="1" flipV="1">
            <a:off x="2360681" y="3009334"/>
            <a:ext cx="647700" cy="1587"/>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sp>
        <p:nvSpPr>
          <p:cNvPr id="18" name="Rectangle 23">
            <a:extLst>
              <a:ext uri="{FF2B5EF4-FFF2-40B4-BE49-F238E27FC236}">
                <a16:creationId xmlns:a16="http://schemas.microsoft.com/office/drawing/2014/main" id="{91339AC5-43E5-4FF5-9DAA-F30BE0AE06FD}"/>
              </a:ext>
            </a:extLst>
          </p:cNvPr>
          <p:cNvSpPr>
            <a:spLocks noChangeArrowheads="1"/>
          </p:cNvSpPr>
          <p:nvPr/>
        </p:nvSpPr>
        <p:spPr bwMode="auto">
          <a:xfrm>
            <a:off x="1027974" y="3333978"/>
            <a:ext cx="708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400">
                <a:latin typeface="Bodoni MT" panose="02070603080606020203" pitchFamily="18" charset="0"/>
                <a:ea typeface="宋体" panose="02010600030101010101" pitchFamily="2" charset="-122"/>
              </a:rPr>
              <a:t>x[1]</a:t>
            </a:r>
            <a:endParaRPr lang="en-US" altLang="zh-CN" sz="2400">
              <a:ea typeface="宋体" panose="02010600030101010101" pitchFamily="2" charset="-122"/>
            </a:endParaRPr>
          </a:p>
        </p:txBody>
      </p:sp>
      <p:sp>
        <p:nvSpPr>
          <p:cNvPr id="19" name="Rectangle 24">
            <a:extLst>
              <a:ext uri="{FF2B5EF4-FFF2-40B4-BE49-F238E27FC236}">
                <a16:creationId xmlns:a16="http://schemas.microsoft.com/office/drawing/2014/main" id="{B5D48F7C-5C56-4E14-AFFD-9BADD536AE17}"/>
              </a:ext>
            </a:extLst>
          </p:cNvPr>
          <p:cNvSpPr>
            <a:spLocks noChangeArrowheads="1"/>
          </p:cNvSpPr>
          <p:nvPr/>
        </p:nvSpPr>
        <p:spPr bwMode="auto">
          <a:xfrm>
            <a:off x="2324962" y="3333978"/>
            <a:ext cx="706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400">
                <a:latin typeface="Bodoni MT" panose="02070603080606020203" pitchFamily="18" charset="0"/>
                <a:ea typeface="宋体" panose="02010600030101010101" pitchFamily="2" charset="-122"/>
              </a:rPr>
              <a:t>x[2]</a:t>
            </a:r>
            <a:endParaRPr lang="en-US" altLang="zh-CN" sz="2400">
              <a:ea typeface="宋体" panose="02010600030101010101" pitchFamily="2" charset="-122"/>
            </a:endParaRPr>
          </a:p>
        </p:txBody>
      </p:sp>
      <p:sp>
        <p:nvSpPr>
          <p:cNvPr id="20" name="Rectangle 25">
            <a:extLst>
              <a:ext uri="{FF2B5EF4-FFF2-40B4-BE49-F238E27FC236}">
                <a16:creationId xmlns:a16="http://schemas.microsoft.com/office/drawing/2014/main" id="{F5489226-901C-4A26-9BBA-803C8CEB2CD4}"/>
              </a:ext>
            </a:extLst>
          </p:cNvPr>
          <p:cNvSpPr>
            <a:spLocks noChangeArrowheads="1"/>
          </p:cNvSpPr>
          <p:nvPr/>
        </p:nvSpPr>
        <p:spPr bwMode="auto">
          <a:xfrm>
            <a:off x="4844324" y="3333978"/>
            <a:ext cx="72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400">
                <a:latin typeface="Bodoni MT" panose="02070603080606020203" pitchFamily="18" charset="0"/>
                <a:ea typeface="宋体" panose="02010600030101010101" pitchFamily="2" charset="-122"/>
              </a:rPr>
              <a:t>x[n]</a:t>
            </a:r>
            <a:endParaRPr lang="en-US" altLang="zh-CN" sz="2400">
              <a:ea typeface="宋体" panose="02010600030101010101" pitchFamily="2" charset="-122"/>
            </a:endParaRPr>
          </a:p>
        </p:txBody>
      </p:sp>
      <p:sp>
        <p:nvSpPr>
          <p:cNvPr id="21" name="Rectangle 26">
            <a:extLst>
              <a:ext uri="{FF2B5EF4-FFF2-40B4-BE49-F238E27FC236}">
                <a16:creationId xmlns:a16="http://schemas.microsoft.com/office/drawing/2014/main" id="{47C1DDD4-9C14-4156-BAFC-9171D4EACC38}"/>
              </a:ext>
            </a:extLst>
          </p:cNvPr>
          <p:cNvSpPr>
            <a:spLocks noChangeArrowheads="1"/>
          </p:cNvSpPr>
          <p:nvPr/>
        </p:nvSpPr>
        <p:spPr bwMode="auto">
          <a:xfrm>
            <a:off x="6069874" y="1965553"/>
            <a:ext cx="172637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r>
              <a:rPr lang="en-US" altLang="zh-CN" sz="2400" dirty="0">
                <a:solidFill>
                  <a:srgbClr val="0000FF"/>
                </a:solidFill>
                <a:latin typeface="+mn-lt"/>
                <a:ea typeface="宋体" panose="02010600030101010101" pitchFamily="2" charset="-122"/>
              </a:rPr>
              <a:t>n data items</a:t>
            </a:r>
          </a:p>
          <a:p>
            <a:r>
              <a:rPr lang="en-US" altLang="zh-CN" sz="2400" dirty="0">
                <a:solidFill>
                  <a:srgbClr val="0000FF"/>
                </a:solidFill>
                <a:latin typeface="+mn-lt"/>
                <a:ea typeface="宋体" panose="02010600030101010101" pitchFamily="2" charset="-122"/>
              </a:rPr>
              <a:t>n ALUs</a:t>
            </a:r>
            <a:endParaRPr lang="en-US" altLang="zh-CN" sz="3600" dirty="0">
              <a:solidFill>
                <a:srgbClr val="0000FF"/>
              </a:solidFill>
              <a:latin typeface="+mn-lt"/>
              <a:ea typeface="宋体" panose="02010600030101010101" pitchFamily="2" charset="-122"/>
            </a:endParaRPr>
          </a:p>
        </p:txBody>
      </p:sp>
      <p:sp>
        <p:nvSpPr>
          <p:cNvPr id="22" name="Freeform 30">
            <a:extLst>
              <a:ext uri="{FF2B5EF4-FFF2-40B4-BE49-F238E27FC236}">
                <a16:creationId xmlns:a16="http://schemas.microsoft.com/office/drawing/2014/main" id="{65DBE051-3F82-4414-869C-35580C033E09}"/>
              </a:ext>
            </a:extLst>
          </p:cNvPr>
          <p:cNvSpPr>
            <a:spLocks noChangeArrowheads="1"/>
          </p:cNvSpPr>
          <p:nvPr/>
        </p:nvSpPr>
        <p:spPr bwMode="auto">
          <a:xfrm>
            <a:off x="5622199" y="2403703"/>
            <a:ext cx="474663" cy="1593850"/>
          </a:xfrm>
          <a:custGeom>
            <a:avLst/>
            <a:gdLst>
              <a:gd name="T0" fmla="*/ 420914 w 474132"/>
              <a:gd name="T1" fmla="*/ 128209 h 1594152"/>
              <a:gd name="T2" fmla="*/ 145142 w 474132"/>
              <a:gd name="T3" fmla="*/ 128209 h 1594152"/>
              <a:gd name="T4" fmla="*/ 449942 w 474132"/>
              <a:gd name="T5" fmla="*/ 897466 h 1594152"/>
              <a:gd name="T6" fmla="*/ 0 w 474132"/>
              <a:gd name="T7" fmla="*/ 1594152 h 1594152"/>
              <a:gd name="T8" fmla="*/ 0 60000 65536"/>
              <a:gd name="T9" fmla="*/ 0 60000 65536"/>
              <a:gd name="T10" fmla="*/ 0 60000 65536"/>
              <a:gd name="T11" fmla="*/ 0 60000 65536"/>
              <a:gd name="T12" fmla="*/ 0 w 474132"/>
              <a:gd name="T13" fmla="*/ 0 h 1594152"/>
              <a:gd name="T14" fmla="*/ 474132 w 474132"/>
              <a:gd name="T15" fmla="*/ 1594152 h 1594152"/>
            </a:gdLst>
            <a:ahLst/>
            <a:cxnLst>
              <a:cxn ang="T8">
                <a:pos x="T0" y="T1"/>
              </a:cxn>
              <a:cxn ang="T9">
                <a:pos x="T2" y="T3"/>
              </a:cxn>
              <a:cxn ang="T10">
                <a:pos x="T4" y="T5"/>
              </a:cxn>
              <a:cxn ang="T11">
                <a:pos x="T6" y="T7"/>
              </a:cxn>
            </a:cxnLst>
            <a:rect l="T12" t="T13" r="T14" b="T15"/>
            <a:pathLst>
              <a:path w="474132" h="1594152">
                <a:moveTo>
                  <a:pt x="420914" y="128209"/>
                </a:moveTo>
                <a:cubicBezTo>
                  <a:pt x="280609" y="64104"/>
                  <a:pt x="140304" y="0"/>
                  <a:pt x="145142" y="128209"/>
                </a:cubicBezTo>
                <a:cubicBezTo>
                  <a:pt x="149980" y="256418"/>
                  <a:pt x="474132" y="653142"/>
                  <a:pt x="449942" y="897466"/>
                </a:cubicBezTo>
                <a:cubicBezTo>
                  <a:pt x="425752" y="1141790"/>
                  <a:pt x="212876" y="1367971"/>
                  <a:pt x="0" y="1594152"/>
                </a:cubicBezTo>
              </a:path>
            </a:pathLst>
          </a:custGeom>
          <a:noFill/>
          <a:ln w="9525" algn="ctr">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
        <p:nvSpPr>
          <p:cNvPr id="23" name="Freeform 31">
            <a:extLst>
              <a:ext uri="{FF2B5EF4-FFF2-40B4-BE49-F238E27FC236}">
                <a16:creationId xmlns:a16="http://schemas.microsoft.com/office/drawing/2014/main" id="{F065937C-96A7-4B44-8D43-0243724209A6}"/>
              </a:ext>
            </a:extLst>
          </p:cNvPr>
          <p:cNvSpPr>
            <a:spLocks noChangeArrowheads="1"/>
          </p:cNvSpPr>
          <p:nvPr/>
        </p:nvSpPr>
        <p:spPr bwMode="auto">
          <a:xfrm>
            <a:off x="4185512" y="2006828"/>
            <a:ext cx="3929062" cy="3592512"/>
          </a:xfrm>
          <a:custGeom>
            <a:avLst/>
            <a:gdLst>
              <a:gd name="T0" fmla="*/ 3468914 w 3928534"/>
              <a:gd name="T1" fmla="*/ 147562 h 3592285"/>
              <a:gd name="T2" fmla="*/ 3889828 w 3928534"/>
              <a:gd name="T3" fmla="*/ 162076 h 3592285"/>
              <a:gd name="T4" fmla="*/ 3236686 w 3928534"/>
              <a:gd name="T5" fmla="*/ 1120020 h 3592285"/>
              <a:gd name="T6" fmla="*/ 3686628 w 3928534"/>
              <a:gd name="T7" fmla="*/ 1265163 h 3592285"/>
              <a:gd name="T8" fmla="*/ 2481942 w 3928534"/>
              <a:gd name="T9" fmla="*/ 2368247 h 3592285"/>
              <a:gd name="T10" fmla="*/ 3091542 w 3928534"/>
              <a:gd name="T11" fmla="*/ 2426305 h 3592285"/>
              <a:gd name="T12" fmla="*/ 1901372 w 3928534"/>
              <a:gd name="T13" fmla="*/ 3485847 h 3592285"/>
              <a:gd name="T14" fmla="*/ 0 w 3928534"/>
              <a:gd name="T15" fmla="*/ 3064933 h 3592285"/>
              <a:gd name="T16" fmla="*/ 0 60000 65536"/>
              <a:gd name="T17" fmla="*/ 0 60000 65536"/>
              <a:gd name="T18" fmla="*/ 0 60000 65536"/>
              <a:gd name="T19" fmla="*/ 0 60000 65536"/>
              <a:gd name="T20" fmla="*/ 0 60000 65536"/>
              <a:gd name="T21" fmla="*/ 0 60000 65536"/>
              <a:gd name="T22" fmla="*/ 0 60000 65536"/>
              <a:gd name="T23" fmla="*/ 0 60000 65536"/>
              <a:gd name="T24" fmla="*/ 0 w 3928534"/>
              <a:gd name="T25" fmla="*/ 0 h 3592285"/>
              <a:gd name="T26" fmla="*/ 3928534 w 3928534"/>
              <a:gd name="T27" fmla="*/ 3592285 h 35922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28534" h="3592285">
                <a:moveTo>
                  <a:pt x="3468915" y="147562"/>
                </a:moveTo>
                <a:cubicBezTo>
                  <a:pt x="3698724" y="73781"/>
                  <a:pt x="3928534" y="0"/>
                  <a:pt x="3889829" y="162076"/>
                </a:cubicBezTo>
                <a:cubicBezTo>
                  <a:pt x="3851124" y="324152"/>
                  <a:pt x="3270553" y="936171"/>
                  <a:pt x="3236686" y="1120019"/>
                </a:cubicBezTo>
                <a:cubicBezTo>
                  <a:pt x="3202819" y="1303867"/>
                  <a:pt x="3812419" y="1057124"/>
                  <a:pt x="3686629" y="1265162"/>
                </a:cubicBezTo>
                <a:cubicBezTo>
                  <a:pt x="3560839" y="1473200"/>
                  <a:pt x="2581124" y="2174723"/>
                  <a:pt x="2481943" y="2368247"/>
                </a:cubicBezTo>
                <a:cubicBezTo>
                  <a:pt x="2382762" y="2561771"/>
                  <a:pt x="3188305" y="2240038"/>
                  <a:pt x="3091543" y="2426305"/>
                </a:cubicBezTo>
                <a:cubicBezTo>
                  <a:pt x="2994781" y="2612572"/>
                  <a:pt x="2416629" y="3379409"/>
                  <a:pt x="1901372" y="3485847"/>
                </a:cubicBezTo>
                <a:cubicBezTo>
                  <a:pt x="1386115" y="3592285"/>
                  <a:pt x="693057" y="3328609"/>
                  <a:pt x="0" y="3064933"/>
                </a:cubicBezTo>
              </a:path>
            </a:pathLst>
          </a:custGeom>
          <a:noFill/>
          <a:ln w="9525" algn="ctr">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fontAlgn="base">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endParaRPr lang="en-GB" altLang="zh-CN"/>
          </a:p>
        </p:txBody>
      </p:sp>
    </p:spTree>
    <p:extLst>
      <p:ext uri="{BB962C8B-B14F-4D97-AF65-F5344CB8AC3E}">
        <p14:creationId xmlns:p14="http://schemas.microsoft.com/office/powerpoint/2010/main" val="348460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53B74F-4A9C-486B-A0C5-210256A39283}"/>
              </a:ext>
            </a:extLst>
          </p:cNvPr>
          <p:cNvSpPr>
            <a:spLocks noGrp="1"/>
          </p:cNvSpPr>
          <p:nvPr>
            <p:ph idx="1"/>
          </p:nvPr>
        </p:nvSpPr>
        <p:spPr>
          <a:xfrm>
            <a:off x="457200" y="958327"/>
            <a:ext cx="8229600" cy="2470673"/>
          </a:xfrm>
        </p:spPr>
        <p:txBody>
          <a:bodyPr>
            <a:normAutofit fontScale="92500" lnSpcReduction="10000"/>
          </a:bodyPr>
          <a:lstStyle/>
          <a:p>
            <a:r>
              <a:rPr lang="zh-CN" altLang="en-US" dirty="0"/>
              <a:t>问题：</a:t>
            </a:r>
            <a:endParaRPr lang="en-US" altLang="zh-CN" dirty="0"/>
          </a:p>
          <a:p>
            <a:pPr lvl="1"/>
            <a:r>
              <a:rPr lang="zh-CN" altLang="en-US" dirty="0"/>
              <a:t>如果没有和数据项一样多的</a:t>
            </a:r>
            <a:r>
              <a:rPr lang="en-US" altLang="zh-CN" dirty="0"/>
              <a:t>ALU</a:t>
            </a:r>
            <a:r>
              <a:rPr lang="zh-CN" altLang="en-US" dirty="0"/>
              <a:t>，如何处理？</a:t>
            </a:r>
            <a:endParaRPr lang="en-US" altLang="zh-CN" dirty="0"/>
          </a:p>
          <a:p>
            <a:r>
              <a:rPr lang="zh-CN" altLang="en-US" dirty="0"/>
              <a:t>解决方法：</a:t>
            </a:r>
            <a:endParaRPr lang="en-US" altLang="zh-CN" dirty="0"/>
          </a:p>
          <a:p>
            <a:pPr lvl="1"/>
            <a:r>
              <a:rPr lang="zh-CN" altLang="en-US" dirty="0"/>
              <a:t>把任务进行切分，分批处理</a:t>
            </a:r>
          </a:p>
        </p:txBody>
      </p:sp>
      <p:sp>
        <p:nvSpPr>
          <p:cNvPr id="3" name="标题 2">
            <a:extLst>
              <a:ext uri="{FF2B5EF4-FFF2-40B4-BE49-F238E27FC236}">
                <a16:creationId xmlns:a16="http://schemas.microsoft.com/office/drawing/2014/main" id="{F959466A-BA7C-4522-BDF9-72A978FC8237}"/>
              </a:ext>
            </a:extLst>
          </p:cNvPr>
          <p:cNvSpPr>
            <a:spLocks noGrp="1"/>
          </p:cNvSpPr>
          <p:nvPr>
            <p:ph type="title"/>
          </p:nvPr>
        </p:nvSpPr>
        <p:spPr>
          <a:xfrm>
            <a:off x="457200" y="31589"/>
            <a:ext cx="8229600" cy="850106"/>
          </a:xfrm>
        </p:spPr>
        <p:txBody>
          <a:bodyPr/>
          <a:lstStyle/>
          <a:p>
            <a:r>
              <a:rPr lang="en-US" altLang="zh-CN" dirty="0"/>
              <a:t>SIMD</a:t>
            </a:r>
            <a:endParaRPr lang="zh-CN" altLang="en-US" dirty="0"/>
          </a:p>
        </p:txBody>
      </p:sp>
      <p:sp>
        <p:nvSpPr>
          <p:cNvPr id="4" name="灯片编号占位符 3">
            <a:extLst>
              <a:ext uri="{FF2B5EF4-FFF2-40B4-BE49-F238E27FC236}">
                <a16:creationId xmlns:a16="http://schemas.microsoft.com/office/drawing/2014/main" id="{56993FC4-F43D-4284-A321-4290C02B42F4}"/>
              </a:ext>
            </a:extLst>
          </p:cNvPr>
          <p:cNvSpPr>
            <a:spLocks noGrp="1"/>
          </p:cNvSpPr>
          <p:nvPr>
            <p:ph type="sldNum" sz="quarter" idx="12"/>
          </p:nvPr>
        </p:nvSpPr>
        <p:spPr/>
        <p:txBody>
          <a:bodyPr/>
          <a:lstStyle/>
          <a:p>
            <a:fld id="{A5846718-CB15-44DC-A3B0-F0ED78D869D1}" type="slidenum">
              <a:rPr lang="en-SG" smtClean="0"/>
              <a:t>14</a:t>
            </a:fld>
            <a:endParaRPr lang="en-SG"/>
          </a:p>
        </p:txBody>
      </p:sp>
      <p:graphicFrame>
        <p:nvGraphicFramePr>
          <p:cNvPr id="5" name="Table 29">
            <a:extLst>
              <a:ext uri="{FF2B5EF4-FFF2-40B4-BE49-F238E27FC236}">
                <a16:creationId xmlns:a16="http://schemas.microsoft.com/office/drawing/2014/main" id="{5345D59A-850D-4E4C-B579-7A692AAD637F}"/>
              </a:ext>
            </a:extLst>
          </p:cNvPr>
          <p:cNvGraphicFramePr>
            <a:graphicFrameLocks noGrp="1"/>
          </p:cNvGraphicFramePr>
          <p:nvPr/>
        </p:nvGraphicFramePr>
        <p:xfrm>
          <a:off x="1043608" y="3632011"/>
          <a:ext cx="7184570" cy="2664820"/>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tblGrid>
              <a:tr h="532964">
                <a:tc>
                  <a:txBody>
                    <a:bodyPr/>
                    <a:lstStyle/>
                    <a:p>
                      <a:r>
                        <a:rPr lang="en-US" sz="2400" dirty="0"/>
                        <a:t>Round3</a:t>
                      </a:r>
                    </a:p>
                  </a:txBody>
                  <a:tcPr/>
                </a:tc>
                <a:tc>
                  <a:txBody>
                    <a:bodyPr/>
                    <a:lstStyle/>
                    <a:p>
                      <a:r>
                        <a:rPr lang="en-US" sz="2400" dirty="0"/>
                        <a:t>ALU</a:t>
                      </a:r>
                      <a:r>
                        <a:rPr lang="en-US" sz="2400" baseline="-250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ALU</a:t>
                      </a:r>
                      <a:r>
                        <a:rPr lang="en-US" sz="2400"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ALU</a:t>
                      </a:r>
                      <a:r>
                        <a:rPr lang="en-US" sz="2400" baseline="-250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ALU</a:t>
                      </a:r>
                      <a:r>
                        <a:rPr lang="en-US" sz="2400" baseline="-25000" dirty="0"/>
                        <a:t>4</a:t>
                      </a:r>
                    </a:p>
                  </a:txBody>
                  <a:tcPr/>
                </a:tc>
                <a:extLst>
                  <a:ext uri="{0D108BD9-81ED-4DB2-BD59-A6C34878D82A}">
                    <a16:rowId xmlns:a16="http://schemas.microsoft.com/office/drawing/2014/main" val="10000"/>
                  </a:ext>
                </a:extLst>
              </a:tr>
              <a:tr h="532964">
                <a:tc>
                  <a:txBody>
                    <a:bodyPr/>
                    <a:lstStyle/>
                    <a:p>
                      <a:r>
                        <a:rPr lang="en-US" sz="2400" dirty="0"/>
                        <a:t>1</a:t>
                      </a:r>
                    </a:p>
                  </a:txBody>
                  <a:tcPr/>
                </a:tc>
                <a:tc>
                  <a:txBody>
                    <a:bodyPr/>
                    <a:lstStyle/>
                    <a:p>
                      <a:r>
                        <a:rPr lang="en-US" sz="2400" dirty="0"/>
                        <a:t>X[0]</a:t>
                      </a:r>
                    </a:p>
                  </a:txBody>
                  <a:tcPr/>
                </a:tc>
                <a:tc>
                  <a:txBody>
                    <a:bodyPr/>
                    <a:lstStyle/>
                    <a:p>
                      <a:r>
                        <a:rPr lang="en-US" sz="2400" dirty="0"/>
                        <a:t>X[1]</a:t>
                      </a:r>
                    </a:p>
                  </a:txBody>
                  <a:tcPr/>
                </a:tc>
                <a:tc>
                  <a:txBody>
                    <a:bodyPr/>
                    <a:lstStyle/>
                    <a:p>
                      <a:r>
                        <a:rPr lang="en-US" sz="2400" dirty="0"/>
                        <a:t>X[2]</a:t>
                      </a:r>
                    </a:p>
                  </a:txBody>
                  <a:tcPr/>
                </a:tc>
                <a:tc>
                  <a:txBody>
                    <a:bodyPr/>
                    <a:lstStyle/>
                    <a:p>
                      <a:r>
                        <a:rPr lang="en-US" sz="2400" dirty="0"/>
                        <a:t>X[3]</a:t>
                      </a:r>
                    </a:p>
                  </a:txBody>
                  <a:tcPr/>
                </a:tc>
                <a:extLst>
                  <a:ext uri="{0D108BD9-81ED-4DB2-BD59-A6C34878D82A}">
                    <a16:rowId xmlns:a16="http://schemas.microsoft.com/office/drawing/2014/main" val="10001"/>
                  </a:ext>
                </a:extLst>
              </a:tr>
              <a:tr h="532964">
                <a:tc>
                  <a:txBody>
                    <a:bodyPr/>
                    <a:lstStyle/>
                    <a:p>
                      <a:r>
                        <a:rPr lang="en-US" sz="24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X[4]</a:t>
                      </a:r>
                    </a:p>
                  </a:txBody>
                  <a:tcPr/>
                </a:tc>
                <a:tc>
                  <a:txBody>
                    <a:bodyPr/>
                    <a:lstStyle/>
                    <a:p>
                      <a:r>
                        <a:rPr lang="en-US" sz="2400" dirty="0"/>
                        <a:t>X[5]</a:t>
                      </a:r>
                    </a:p>
                  </a:txBody>
                  <a:tcPr/>
                </a:tc>
                <a:tc>
                  <a:txBody>
                    <a:bodyPr/>
                    <a:lstStyle/>
                    <a:p>
                      <a:r>
                        <a:rPr lang="en-US" sz="2400" dirty="0"/>
                        <a:t>X[6]</a:t>
                      </a:r>
                    </a:p>
                  </a:txBody>
                  <a:tcPr/>
                </a:tc>
                <a:tc>
                  <a:txBody>
                    <a:bodyPr/>
                    <a:lstStyle/>
                    <a:p>
                      <a:r>
                        <a:rPr lang="en-US" sz="2400" dirty="0"/>
                        <a:t>X[7]</a:t>
                      </a:r>
                    </a:p>
                  </a:txBody>
                  <a:tcPr/>
                </a:tc>
                <a:extLst>
                  <a:ext uri="{0D108BD9-81ED-4DB2-BD59-A6C34878D82A}">
                    <a16:rowId xmlns:a16="http://schemas.microsoft.com/office/drawing/2014/main" val="10002"/>
                  </a:ext>
                </a:extLst>
              </a:tr>
              <a:tr h="532964">
                <a:tc>
                  <a:txBody>
                    <a:bodyPr/>
                    <a:lstStyle/>
                    <a:p>
                      <a:r>
                        <a:rPr lang="en-US" sz="2400" dirty="0"/>
                        <a:t>3</a:t>
                      </a:r>
                    </a:p>
                  </a:txBody>
                  <a:tcPr/>
                </a:tc>
                <a:tc>
                  <a:txBody>
                    <a:bodyPr/>
                    <a:lstStyle/>
                    <a:p>
                      <a:r>
                        <a:rPr lang="en-US" sz="2400" dirty="0"/>
                        <a:t>X[8]</a:t>
                      </a:r>
                    </a:p>
                  </a:txBody>
                  <a:tcPr/>
                </a:tc>
                <a:tc>
                  <a:txBody>
                    <a:bodyPr/>
                    <a:lstStyle/>
                    <a:p>
                      <a:r>
                        <a:rPr lang="en-US" sz="2400" dirty="0"/>
                        <a:t>X[9]</a:t>
                      </a:r>
                    </a:p>
                  </a:txBody>
                  <a:tcPr/>
                </a:tc>
                <a:tc>
                  <a:txBody>
                    <a:bodyPr/>
                    <a:lstStyle/>
                    <a:p>
                      <a:r>
                        <a:rPr lang="en-US" sz="2400" dirty="0"/>
                        <a:t>X[10]</a:t>
                      </a:r>
                    </a:p>
                  </a:txBody>
                  <a:tcPr/>
                </a:tc>
                <a:tc>
                  <a:txBody>
                    <a:bodyPr/>
                    <a:lstStyle/>
                    <a:p>
                      <a:r>
                        <a:rPr lang="en-US" sz="2400" dirty="0"/>
                        <a:t>X[11]</a:t>
                      </a:r>
                    </a:p>
                  </a:txBody>
                  <a:tcPr/>
                </a:tc>
                <a:extLst>
                  <a:ext uri="{0D108BD9-81ED-4DB2-BD59-A6C34878D82A}">
                    <a16:rowId xmlns:a16="http://schemas.microsoft.com/office/drawing/2014/main" val="10003"/>
                  </a:ext>
                </a:extLst>
              </a:tr>
              <a:tr h="532964">
                <a:tc>
                  <a:txBody>
                    <a:bodyPr/>
                    <a:lstStyle/>
                    <a:p>
                      <a:r>
                        <a:rPr lang="en-US" sz="2400" dirty="0"/>
                        <a:t>4</a:t>
                      </a:r>
                    </a:p>
                  </a:txBody>
                  <a:tcPr/>
                </a:tc>
                <a:tc>
                  <a:txBody>
                    <a:bodyPr/>
                    <a:lstStyle/>
                    <a:p>
                      <a:r>
                        <a:rPr lang="en-US" sz="2400" dirty="0"/>
                        <a:t>X[12]</a:t>
                      </a:r>
                    </a:p>
                  </a:txBody>
                  <a:tcPr/>
                </a:tc>
                <a:tc>
                  <a:txBody>
                    <a:bodyPr/>
                    <a:lstStyle/>
                    <a:p>
                      <a:r>
                        <a:rPr lang="en-US" sz="2400" dirty="0"/>
                        <a:t>X[13]</a:t>
                      </a:r>
                    </a:p>
                  </a:txBody>
                  <a:tcPr/>
                </a:tc>
                <a:tc>
                  <a:txBody>
                    <a:bodyPr/>
                    <a:lstStyle/>
                    <a:p>
                      <a:r>
                        <a:rPr lang="en-US" sz="2400" dirty="0"/>
                        <a:t>X[14]</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6252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E9AFB5-F4F8-4978-A078-5767E88AFEAB}"/>
              </a:ext>
            </a:extLst>
          </p:cNvPr>
          <p:cNvSpPr>
            <a:spLocks noGrp="1"/>
          </p:cNvSpPr>
          <p:nvPr>
            <p:ph idx="1"/>
          </p:nvPr>
        </p:nvSpPr>
        <p:spPr>
          <a:xfrm>
            <a:off x="308063" y="1417638"/>
            <a:ext cx="4619465" cy="4819674"/>
          </a:xfrm>
        </p:spPr>
        <p:txBody>
          <a:bodyPr>
            <a:normAutofit fontScale="62500" lnSpcReduction="20000"/>
          </a:bodyPr>
          <a:lstStyle/>
          <a:p>
            <a:r>
              <a:rPr lang="zh-CN" altLang="en-US" dirty="0"/>
              <a:t>阵列计算机的基本思想是用</a:t>
            </a:r>
            <a:r>
              <a:rPr lang="zh-CN" altLang="en-US" dirty="0">
                <a:solidFill>
                  <a:srgbClr val="0066CC"/>
                </a:solidFill>
              </a:rPr>
              <a:t>一个单一的控制单元提供信号驱动多个处理单元同时运行</a:t>
            </a:r>
            <a:endParaRPr lang="en-US" altLang="zh-CN" dirty="0">
              <a:solidFill>
                <a:srgbClr val="0066CC"/>
              </a:solidFill>
            </a:endParaRPr>
          </a:p>
          <a:p>
            <a:pPr lvl="1"/>
            <a:r>
              <a:rPr lang="zh-CN" altLang="en-US" dirty="0"/>
              <a:t>每个处理器单元都由</a:t>
            </a:r>
            <a:r>
              <a:rPr lang="en-US" altLang="zh-CN" dirty="0"/>
              <a:t>CPU</a:t>
            </a:r>
            <a:r>
              <a:rPr lang="zh-CN" altLang="en-US" dirty="0"/>
              <a:t>或者功能增强版的计算单元和本地内存组成。</a:t>
            </a:r>
            <a:endParaRPr lang="en-US" altLang="zh-CN" dirty="0"/>
          </a:p>
          <a:p>
            <a:pPr lvl="1"/>
            <a:r>
              <a:rPr lang="zh-CN" altLang="en-US" dirty="0"/>
              <a:t>所有的处理器单元都由相同的控制单元发出的指令流控制。</a:t>
            </a:r>
            <a:endParaRPr lang="en-US" altLang="zh-CN" dirty="0"/>
          </a:p>
          <a:p>
            <a:pPr lvl="1"/>
            <a:r>
              <a:rPr lang="zh-CN" altLang="en-US" dirty="0"/>
              <a:t>每个处理单元可以选择执行或者不执行控制器发出的指令流，处理单元之间通过互连网络连接。</a:t>
            </a:r>
            <a:endParaRPr lang="en-US" altLang="zh-CN" dirty="0"/>
          </a:p>
          <a:p>
            <a:r>
              <a:rPr lang="zh-CN" altLang="en-US" dirty="0"/>
              <a:t>目前阵列计算机的发展没有取得较大的成功，发展前景并不明朗</a:t>
            </a:r>
          </a:p>
        </p:txBody>
      </p:sp>
      <p:sp>
        <p:nvSpPr>
          <p:cNvPr id="3" name="标题 2">
            <a:extLst>
              <a:ext uri="{FF2B5EF4-FFF2-40B4-BE49-F238E27FC236}">
                <a16:creationId xmlns:a16="http://schemas.microsoft.com/office/drawing/2014/main" id="{2043C053-EEDD-45C5-91B3-09E04365FDF1}"/>
              </a:ext>
            </a:extLst>
          </p:cNvPr>
          <p:cNvSpPr>
            <a:spLocks noGrp="1"/>
          </p:cNvSpPr>
          <p:nvPr>
            <p:ph type="title"/>
          </p:nvPr>
        </p:nvSpPr>
        <p:spPr/>
        <p:txBody>
          <a:bodyPr/>
          <a:lstStyle/>
          <a:p>
            <a:r>
              <a:rPr lang="en-US" altLang="zh-CN" dirty="0"/>
              <a:t>SIMD</a:t>
            </a:r>
            <a:r>
              <a:rPr lang="zh-CN" altLang="en-US" dirty="0"/>
              <a:t>体系结构 </a:t>
            </a:r>
            <a:r>
              <a:rPr lang="en-US" altLang="zh-CN" dirty="0"/>
              <a:t>– </a:t>
            </a:r>
            <a:r>
              <a:rPr lang="zh-CN" altLang="en-US" dirty="0"/>
              <a:t>阵列计算机</a:t>
            </a:r>
          </a:p>
        </p:txBody>
      </p:sp>
      <p:sp>
        <p:nvSpPr>
          <p:cNvPr id="4" name="灯片编号占位符 3">
            <a:extLst>
              <a:ext uri="{FF2B5EF4-FFF2-40B4-BE49-F238E27FC236}">
                <a16:creationId xmlns:a16="http://schemas.microsoft.com/office/drawing/2014/main" id="{D19EE6B4-96DC-4DFC-811D-5C598BBF1D5D}"/>
              </a:ext>
            </a:extLst>
          </p:cNvPr>
          <p:cNvSpPr>
            <a:spLocks noGrp="1"/>
          </p:cNvSpPr>
          <p:nvPr>
            <p:ph type="sldNum" sz="quarter" idx="12"/>
          </p:nvPr>
        </p:nvSpPr>
        <p:spPr/>
        <p:txBody>
          <a:bodyPr/>
          <a:lstStyle/>
          <a:p>
            <a:fld id="{A5846718-CB15-44DC-A3B0-F0ED78D869D1}" type="slidenum">
              <a:rPr lang="en-SG" smtClean="0"/>
              <a:t>15</a:t>
            </a:fld>
            <a:endParaRPr lang="en-SG"/>
          </a:p>
        </p:txBody>
      </p:sp>
      <p:pic>
        <p:nvPicPr>
          <p:cNvPr id="5" name="Picture 2" descr="https://upload.wikimedia.org/wikipedia/commons/9/91/ILLIAC_4_parallel_computer.jpg">
            <a:extLst>
              <a:ext uri="{FF2B5EF4-FFF2-40B4-BE49-F238E27FC236}">
                <a16:creationId xmlns:a16="http://schemas.microsoft.com/office/drawing/2014/main" id="{A968A346-8A4A-4A60-B958-CC35A2CD11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772816"/>
            <a:ext cx="3642873" cy="292282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909F3CB9-8FFE-48D1-953F-6920AD3D28AB}"/>
              </a:ext>
            </a:extLst>
          </p:cNvPr>
          <p:cNvSpPr/>
          <p:nvPr/>
        </p:nvSpPr>
        <p:spPr>
          <a:xfrm>
            <a:off x="5619991" y="5002774"/>
            <a:ext cx="3066809" cy="523220"/>
          </a:xfrm>
          <a:prstGeom prst="rect">
            <a:avLst/>
          </a:prstGeom>
        </p:spPr>
        <p:txBody>
          <a:bodyPr wrap="square">
            <a:spAutoFit/>
          </a:bodyPr>
          <a:lstStyle/>
          <a:p>
            <a:pPr algn="ctr"/>
            <a:r>
              <a:rPr lang="zh-CN" altLang="en-US" sz="1400" b="1" dirty="0"/>
              <a:t>美国</a:t>
            </a:r>
            <a:r>
              <a:rPr lang="en-US" altLang="zh-CN" sz="1400" b="1" dirty="0"/>
              <a:t>ILLIAC-IV</a:t>
            </a:r>
            <a:r>
              <a:rPr lang="zh-CN" altLang="en-US" sz="1400" b="1" dirty="0"/>
              <a:t>阵列计算机，于</a:t>
            </a:r>
            <a:r>
              <a:rPr lang="en-US" altLang="zh-CN" sz="1400" b="1" dirty="0"/>
              <a:t>1960</a:t>
            </a:r>
            <a:r>
              <a:rPr lang="zh-CN" altLang="en-US" sz="1400" b="1" dirty="0"/>
              <a:t>年代建造完成，</a:t>
            </a:r>
            <a:r>
              <a:rPr lang="en-US" altLang="zh-CN" sz="1400" b="1" dirty="0"/>
              <a:t>1981</a:t>
            </a:r>
            <a:r>
              <a:rPr lang="zh-CN" altLang="en-US" sz="1400" b="1" dirty="0"/>
              <a:t>年停用。</a:t>
            </a:r>
          </a:p>
        </p:txBody>
      </p:sp>
    </p:spTree>
    <p:extLst>
      <p:ext uri="{BB962C8B-B14F-4D97-AF65-F5344CB8AC3E}">
        <p14:creationId xmlns:p14="http://schemas.microsoft.com/office/powerpoint/2010/main" val="4229972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DCED52-920B-4A40-89DB-653576D7FA38}"/>
              </a:ext>
            </a:extLst>
          </p:cNvPr>
          <p:cNvSpPr>
            <a:spLocks noGrp="1"/>
          </p:cNvSpPr>
          <p:nvPr>
            <p:ph type="title"/>
          </p:nvPr>
        </p:nvSpPr>
        <p:spPr/>
        <p:txBody>
          <a:bodyPr/>
          <a:lstStyle/>
          <a:p>
            <a:r>
              <a:rPr lang="en-US" altLang="zh-CN" dirty="0"/>
              <a:t>SIMD</a:t>
            </a:r>
            <a:r>
              <a:rPr lang="zh-CN" altLang="en-US" dirty="0"/>
              <a:t>体系结构 </a:t>
            </a:r>
            <a:r>
              <a:rPr lang="en-US" altLang="zh-CN" dirty="0"/>
              <a:t>– </a:t>
            </a:r>
            <a:r>
              <a:rPr lang="zh-CN" altLang="en-US" dirty="0"/>
              <a:t>阵列计算机</a:t>
            </a:r>
          </a:p>
        </p:txBody>
      </p:sp>
      <p:sp>
        <p:nvSpPr>
          <p:cNvPr id="4" name="灯片编号占位符 3">
            <a:extLst>
              <a:ext uri="{FF2B5EF4-FFF2-40B4-BE49-F238E27FC236}">
                <a16:creationId xmlns:a16="http://schemas.microsoft.com/office/drawing/2014/main" id="{3E0ABFF9-60A3-4DAA-9D7F-796CBE8E9219}"/>
              </a:ext>
            </a:extLst>
          </p:cNvPr>
          <p:cNvSpPr>
            <a:spLocks noGrp="1"/>
          </p:cNvSpPr>
          <p:nvPr>
            <p:ph type="sldNum" sz="quarter" idx="12"/>
          </p:nvPr>
        </p:nvSpPr>
        <p:spPr/>
        <p:txBody>
          <a:bodyPr/>
          <a:lstStyle/>
          <a:p>
            <a:fld id="{A5846718-CB15-44DC-A3B0-F0ED78D869D1}" type="slidenum">
              <a:rPr lang="en-SG" smtClean="0"/>
              <a:t>16</a:t>
            </a:fld>
            <a:endParaRPr lang="en-SG"/>
          </a:p>
        </p:txBody>
      </p:sp>
      <p:pic>
        <p:nvPicPr>
          <p:cNvPr id="5" name="图片 4">
            <a:extLst>
              <a:ext uri="{FF2B5EF4-FFF2-40B4-BE49-F238E27FC236}">
                <a16:creationId xmlns:a16="http://schemas.microsoft.com/office/drawing/2014/main" id="{7EBD0ADD-27DF-4D2B-AB1A-55373892A4C8}"/>
              </a:ext>
            </a:extLst>
          </p:cNvPr>
          <p:cNvPicPr>
            <a:picLocks noChangeAspect="1"/>
          </p:cNvPicPr>
          <p:nvPr/>
        </p:nvPicPr>
        <p:blipFill>
          <a:blip r:embed="rId2"/>
          <a:stretch>
            <a:fillRect/>
          </a:stretch>
        </p:blipFill>
        <p:spPr>
          <a:xfrm>
            <a:off x="467544" y="1412776"/>
            <a:ext cx="7873375" cy="4322752"/>
          </a:xfrm>
          <a:prstGeom prst="rect">
            <a:avLst/>
          </a:prstGeom>
        </p:spPr>
      </p:pic>
      <p:sp>
        <p:nvSpPr>
          <p:cNvPr id="6" name="矩形 5">
            <a:extLst>
              <a:ext uri="{FF2B5EF4-FFF2-40B4-BE49-F238E27FC236}">
                <a16:creationId xmlns:a16="http://schemas.microsoft.com/office/drawing/2014/main" id="{B69429D2-DBC1-4039-85B4-5A98985BB84A}"/>
              </a:ext>
            </a:extLst>
          </p:cNvPr>
          <p:cNvSpPr/>
          <p:nvPr/>
        </p:nvSpPr>
        <p:spPr>
          <a:xfrm>
            <a:off x="2951818" y="5805264"/>
            <a:ext cx="3996446" cy="400110"/>
          </a:xfrm>
          <a:prstGeom prst="rect">
            <a:avLst/>
          </a:prstGeom>
        </p:spPr>
        <p:txBody>
          <a:bodyPr wrap="square">
            <a:spAutoFit/>
          </a:bodyPr>
          <a:lstStyle/>
          <a:p>
            <a:r>
              <a:rPr lang="zh-CN" altLang="en-US" sz="2000" b="1" dirty="0"/>
              <a:t>美国</a:t>
            </a:r>
            <a:r>
              <a:rPr lang="en-US" altLang="zh-CN" sz="2000" b="1" dirty="0"/>
              <a:t>ILLIAC-IV</a:t>
            </a:r>
            <a:r>
              <a:rPr lang="zh-CN" altLang="en-US" sz="2000" b="1" dirty="0"/>
              <a:t>阵列计算机基本结构</a:t>
            </a:r>
          </a:p>
        </p:txBody>
      </p:sp>
    </p:spTree>
    <p:extLst>
      <p:ext uri="{BB962C8B-B14F-4D97-AF65-F5344CB8AC3E}">
        <p14:creationId xmlns:p14="http://schemas.microsoft.com/office/powerpoint/2010/main" val="3106117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E66BAFD-0B58-409D-B10B-E402A8DCD322}"/>
              </a:ext>
            </a:extLst>
          </p:cNvPr>
          <p:cNvSpPr>
            <a:spLocks noGrp="1"/>
          </p:cNvSpPr>
          <p:nvPr>
            <p:ph idx="1"/>
          </p:nvPr>
        </p:nvSpPr>
        <p:spPr>
          <a:xfrm>
            <a:off x="323529" y="1484784"/>
            <a:ext cx="4680520" cy="4104456"/>
          </a:xfrm>
        </p:spPr>
        <p:txBody>
          <a:bodyPr>
            <a:normAutofit fontScale="92500"/>
          </a:bodyPr>
          <a:lstStyle/>
          <a:p>
            <a:r>
              <a:rPr lang="zh-CN" altLang="en-US" dirty="0"/>
              <a:t>向量计算机是指专门对</a:t>
            </a:r>
            <a:r>
              <a:rPr lang="zh-CN" altLang="en-US" dirty="0">
                <a:solidFill>
                  <a:srgbClr val="0066CC"/>
                </a:solidFill>
              </a:rPr>
              <a:t>向量</a:t>
            </a:r>
            <a:r>
              <a:rPr lang="zh-CN" altLang="en-US" dirty="0"/>
              <a:t>进行处理的计算机</a:t>
            </a:r>
            <a:endParaRPr lang="en-US" altLang="zh-CN" dirty="0"/>
          </a:p>
          <a:p>
            <a:pPr lvl="1"/>
            <a:r>
              <a:rPr lang="zh-CN" altLang="en-US" dirty="0"/>
              <a:t>主要是以</a:t>
            </a:r>
            <a:r>
              <a:rPr lang="zh-CN" altLang="en-US" b="1" dirty="0">
                <a:solidFill>
                  <a:srgbClr val="0066CC"/>
                </a:solidFill>
              </a:rPr>
              <a:t>流水线结构</a:t>
            </a:r>
            <a:r>
              <a:rPr lang="zh-CN" altLang="en-US" dirty="0"/>
              <a:t>为主</a:t>
            </a:r>
            <a:endParaRPr lang="en-US" altLang="zh-CN" dirty="0"/>
          </a:p>
          <a:p>
            <a:pPr lvl="1"/>
            <a:r>
              <a:rPr lang="zh-CN" altLang="en-US" dirty="0"/>
              <a:t>以向量作为基本操作单元</a:t>
            </a:r>
            <a:endParaRPr lang="en-US" altLang="zh-CN" dirty="0"/>
          </a:p>
          <a:p>
            <a:pPr lvl="1"/>
            <a:r>
              <a:rPr lang="zh-CN" altLang="en-US" dirty="0"/>
              <a:t>操作数和结果都以向量的形式存在。</a:t>
            </a:r>
            <a:endParaRPr lang="en-US" altLang="zh-CN" dirty="0"/>
          </a:p>
        </p:txBody>
      </p:sp>
      <p:sp>
        <p:nvSpPr>
          <p:cNvPr id="3" name="标题 2">
            <a:extLst>
              <a:ext uri="{FF2B5EF4-FFF2-40B4-BE49-F238E27FC236}">
                <a16:creationId xmlns:a16="http://schemas.microsoft.com/office/drawing/2014/main" id="{DFAF5D1C-A714-4D6E-8D6F-61CF9D75B2F7}"/>
              </a:ext>
            </a:extLst>
          </p:cNvPr>
          <p:cNvSpPr>
            <a:spLocks noGrp="1"/>
          </p:cNvSpPr>
          <p:nvPr>
            <p:ph type="title"/>
          </p:nvPr>
        </p:nvSpPr>
        <p:spPr/>
        <p:txBody>
          <a:bodyPr/>
          <a:lstStyle/>
          <a:p>
            <a:r>
              <a:rPr lang="en-US" altLang="zh-CN" dirty="0"/>
              <a:t>SIMD</a:t>
            </a:r>
            <a:r>
              <a:rPr lang="zh-CN" altLang="en-US" dirty="0"/>
              <a:t>体系结构 </a:t>
            </a:r>
            <a:r>
              <a:rPr lang="en-US" altLang="zh-CN" dirty="0"/>
              <a:t>– </a:t>
            </a:r>
            <a:r>
              <a:rPr lang="zh-CN" altLang="en-US" dirty="0"/>
              <a:t>向量计算机</a:t>
            </a:r>
          </a:p>
        </p:txBody>
      </p:sp>
      <p:sp>
        <p:nvSpPr>
          <p:cNvPr id="4" name="灯片编号占位符 3">
            <a:extLst>
              <a:ext uri="{FF2B5EF4-FFF2-40B4-BE49-F238E27FC236}">
                <a16:creationId xmlns:a16="http://schemas.microsoft.com/office/drawing/2014/main" id="{65CE4F7C-7FDE-4A83-81D7-8943B0262F8A}"/>
              </a:ext>
            </a:extLst>
          </p:cNvPr>
          <p:cNvSpPr>
            <a:spLocks noGrp="1"/>
          </p:cNvSpPr>
          <p:nvPr>
            <p:ph type="sldNum" sz="quarter" idx="12"/>
          </p:nvPr>
        </p:nvSpPr>
        <p:spPr/>
        <p:txBody>
          <a:bodyPr/>
          <a:lstStyle/>
          <a:p>
            <a:fld id="{A5846718-CB15-44DC-A3B0-F0ED78D869D1}" type="slidenum">
              <a:rPr lang="en-SG" smtClean="0"/>
              <a:t>17</a:t>
            </a:fld>
            <a:endParaRPr lang="en-SG"/>
          </a:p>
        </p:txBody>
      </p:sp>
      <p:sp>
        <p:nvSpPr>
          <p:cNvPr id="6" name="矩形 5">
            <a:extLst>
              <a:ext uri="{FF2B5EF4-FFF2-40B4-BE49-F238E27FC236}">
                <a16:creationId xmlns:a16="http://schemas.microsoft.com/office/drawing/2014/main" id="{F62CD1FD-965B-47AA-A8DC-0E922750EEAE}"/>
              </a:ext>
            </a:extLst>
          </p:cNvPr>
          <p:cNvSpPr/>
          <p:nvPr/>
        </p:nvSpPr>
        <p:spPr>
          <a:xfrm>
            <a:off x="5061872" y="4789976"/>
            <a:ext cx="3758600" cy="1077218"/>
          </a:xfrm>
          <a:prstGeom prst="rect">
            <a:avLst/>
          </a:prstGeom>
        </p:spPr>
        <p:txBody>
          <a:bodyPr wrap="square">
            <a:spAutoFit/>
          </a:bodyPr>
          <a:lstStyle/>
          <a:p>
            <a:pPr algn="ctr"/>
            <a:r>
              <a:rPr lang="zh-CN" altLang="en-US" sz="1600" b="1" dirty="0"/>
              <a:t>第一台向量计算机</a:t>
            </a:r>
            <a:r>
              <a:rPr lang="en-US" altLang="zh-CN" sz="1600" b="1" dirty="0"/>
              <a:t>Cray-1</a:t>
            </a:r>
            <a:r>
              <a:rPr lang="zh-CN" altLang="en-US" sz="1600" b="1" dirty="0"/>
              <a:t>，由</a:t>
            </a:r>
            <a:r>
              <a:rPr lang="en-US" altLang="zh-CN" sz="1600" b="1" dirty="0"/>
              <a:t>Cray Research</a:t>
            </a:r>
            <a:r>
              <a:rPr lang="zh-CN" altLang="en-US" sz="1600" b="1" dirty="0"/>
              <a:t>公司</a:t>
            </a:r>
            <a:r>
              <a:rPr lang="en-US" altLang="zh-CN" sz="1600" b="1" dirty="0"/>
              <a:t>1975</a:t>
            </a:r>
            <a:r>
              <a:rPr lang="zh-CN" altLang="en-US" sz="1600" b="1" dirty="0"/>
              <a:t>年推出，此后该型号计算机在科学计算领域占据了数十年的统治地位。</a:t>
            </a:r>
          </a:p>
        </p:txBody>
      </p:sp>
      <p:pic>
        <p:nvPicPr>
          <p:cNvPr id="7" name="Picture 2" descr="https://upload.wikimedia.org/wikipedia/commons/thumb/6/6e/Cray_1_IMG_9126.jpg/1280px-Cray_1_IMG_9126.jpg">
            <a:extLst>
              <a:ext uri="{FF2B5EF4-FFF2-40B4-BE49-F238E27FC236}">
                <a16:creationId xmlns:a16="http://schemas.microsoft.com/office/drawing/2014/main" id="{B0463A39-B4BE-4936-8499-43D6D116EB6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559" r="8109" b="5559"/>
          <a:stretch/>
        </p:blipFill>
        <p:spPr bwMode="auto">
          <a:xfrm>
            <a:off x="5148064" y="1393406"/>
            <a:ext cx="3758600" cy="327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047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7F0867-6305-47CF-B17D-C83273E28964}"/>
              </a:ext>
            </a:extLst>
          </p:cNvPr>
          <p:cNvSpPr>
            <a:spLocks noGrp="1"/>
          </p:cNvSpPr>
          <p:nvPr>
            <p:ph type="title"/>
          </p:nvPr>
        </p:nvSpPr>
        <p:spPr/>
        <p:txBody>
          <a:bodyPr/>
          <a:lstStyle/>
          <a:p>
            <a:r>
              <a:rPr lang="en-US" altLang="zh-CN" dirty="0"/>
              <a:t>SIMD</a:t>
            </a:r>
            <a:r>
              <a:rPr lang="zh-CN" altLang="en-US" dirty="0"/>
              <a:t>体系结构 </a:t>
            </a:r>
            <a:r>
              <a:rPr lang="en-US" altLang="zh-CN" dirty="0"/>
              <a:t>– </a:t>
            </a:r>
            <a:r>
              <a:rPr lang="zh-CN" altLang="en-US" dirty="0"/>
              <a:t>向量计算机</a:t>
            </a:r>
          </a:p>
        </p:txBody>
      </p:sp>
      <p:sp>
        <p:nvSpPr>
          <p:cNvPr id="4" name="灯片编号占位符 3">
            <a:extLst>
              <a:ext uri="{FF2B5EF4-FFF2-40B4-BE49-F238E27FC236}">
                <a16:creationId xmlns:a16="http://schemas.microsoft.com/office/drawing/2014/main" id="{90E3358A-F093-48DE-A437-118BFAB57C18}"/>
              </a:ext>
            </a:extLst>
          </p:cNvPr>
          <p:cNvSpPr>
            <a:spLocks noGrp="1"/>
          </p:cNvSpPr>
          <p:nvPr>
            <p:ph type="sldNum" sz="quarter" idx="12"/>
          </p:nvPr>
        </p:nvSpPr>
        <p:spPr/>
        <p:txBody>
          <a:bodyPr/>
          <a:lstStyle/>
          <a:p>
            <a:fld id="{A5846718-CB15-44DC-A3B0-F0ED78D869D1}" type="slidenum">
              <a:rPr lang="en-SG" smtClean="0"/>
              <a:t>18</a:t>
            </a:fld>
            <a:endParaRPr lang="en-SG"/>
          </a:p>
        </p:txBody>
      </p:sp>
      <p:pic>
        <p:nvPicPr>
          <p:cNvPr id="5" name="Picture 2" descr="http://www.60yq.cas.cn/60nbxzdcgzs/200909/W020090919387795943020.jpg">
            <a:extLst>
              <a:ext uri="{FF2B5EF4-FFF2-40B4-BE49-F238E27FC236}">
                <a16:creationId xmlns:a16="http://schemas.microsoft.com/office/drawing/2014/main" id="{2D2DD4E5-7B70-444F-80BB-6EA70E664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97304"/>
            <a:ext cx="5750296" cy="41287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D422407-40C4-4178-9995-34860E002573}"/>
              </a:ext>
            </a:extLst>
          </p:cNvPr>
          <p:cNvSpPr/>
          <p:nvPr/>
        </p:nvSpPr>
        <p:spPr>
          <a:xfrm>
            <a:off x="1259632" y="5618959"/>
            <a:ext cx="6887108" cy="707886"/>
          </a:xfrm>
          <a:prstGeom prst="rect">
            <a:avLst/>
          </a:prstGeom>
        </p:spPr>
        <p:txBody>
          <a:bodyPr wrap="square">
            <a:spAutoFit/>
          </a:bodyPr>
          <a:lstStyle/>
          <a:p>
            <a:r>
              <a:rPr lang="zh-CN" altLang="en-US" sz="2000" b="1" dirty="0"/>
              <a:t>我国自主研发的第一台大型向量计算机</a:t>
            </a:r>
            <a:r>
              <a:rPr lang="en-US" altLang="zh-CN" sz="2000" b="1" dirty="0"/>
              <a:t>”757”</a:t>
            </a:r>
            <a:r>
              <a:rPr lang="zh-CN" altLang="en-US" sz="2000" b="1" dirty="0"/>
              <a:t>计算机于</a:t>
            </a:r>
            <a:r>
              <a:rPr lang="en-US" altLang="zh-CN" sz="2000" b="1" dirty="0"/>
              <a:t>1983</a:t>
            </a:r>
            <a:r>
              <a:rPr lang="zh-CN" altLang="en-US" sz="2000" b="1" dirty="0"/>
              <a:t>年交付使用，该研究成果获得了</a:t>
            </a:r>
            <a:r>
              <a:rPr lang="en-US" altLang="zh-CN" sz="2000" b="1" dirty="0"/>
              <a:t>1985</a:t>
            </a:r>
            <a:r>
              <a:rPr lang="zh-CN" altLang="en-US" sz="2000" b="1" dirty="0"/>
              <a:t>年国家科技进步一等奖。</a:t>
            </a:r>
          </a:p>
        </p:txBody>
      </p:sp>
    </p:spTree>
    <p:extLst>
      <p:ext uri="{BB962C8B-B14F-4D97-AF65-F5344CB8AC3E}">
        <p14:creationId xmlns:p14="http://schemas.microsoft.com/office/powerpoint/2010/main" val="242558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9EE5FA-B8B9-480E-A18C-EF83DC1C3111}"/>
              </a:ext>
            </a:extLst>
          </p:cNvPr>
          <p:cNvSpPr>
            <a:spLocks noGrp="1"/>
          </p:cNvSpPr>
          <p:nvPr>
            <p:ph idx="1"/>
          </p:nvPr>
        </p:nvSpPr>
        <p:spPr>
          <a:xfrm>
            <a:off x="457200" y="764704"/>
            <a:ext cx="5698976" cy="5544616"/>
          </a:xfrm>
        </p:spPr>
        <p:txBody>
          <a:bodyPr>
            <a:normAutofit fontScale="92500" lnSpcReduction="10000"/>
          </a:bodyPr>
          <a:lstStyle/>
          <a:p>
            <a:r>
              <a:rPr lang="zh-CN" altLang="en-US" dirty="0"/>
              <a:t>“上世纪</a:t>
            </a:r>
            <a:r>
              <a:rPr lang="en-US" altLang="zh-CN" dirty="0"/>
              <a:t>60</a:t>
            </a:r>
            <a:r>
              <a:rPr lang="zh-CN" altLang="en-US" dirty="0"/>
              <a:t>年代初期，科学院计算所承担了军用、民用、通用、专用、各式各样的计算机任务。任务是五花八门，但是特点都是相同的：</a:t>
            </a:r>
            <a:r>
              <a:rPr lang="zh-CN" altLang="en-US" dirty="0">
                <a:solidFill>
                  <a:srgbClr val="FF0000"/>
                </a:solidFill>
              </a:rPr>
              <a:t>没有合同，没有经费。</a:t>
            </a:r>
            <a:r>
              <a:rPr lang="zh-CN" altLang="en-US" dirty="0"/>
              <a:t>我们从没有考虑有没有经费、报酬、日后算不算成果这些事情，一心想着认真完成上级交给的任务</a:t>
            </a:r>
            <a:r>
              <a:rPr lang="en-US" altLang="zh-CN" dirty="0"/>
              <a:t>……”  </a:t>
            </a:r>
          </a:p>
          <a:p>
            <a:pPr marL="0" indent="0" algn="r">
              <a:buNone/>
            </a:pPr>
            <a:r>
              <a:rPr lang="en-US" altLang="zh-CN" dirty="0"/>
              <a:t> ---</a:t>
            </a:r>
            <a:r>
              <a:rPr lang="zh-CN" altLang="en-US" dirty="0"/>
              <a:t>高庆狮院士</a:t>
            </a:r>
          </a:p>
        </p:txBody>
      </p:sp>
      <p:sp>
        <p:nvSpPr>
          <p:cNvPr id="4" name="灯片编号占位符 3">
            <a:extLst>
              <a:ext uri="{FF2B5EF4-FFF2-40B4-BE49-F238E27FC236}">
                <a16:creationId xmlns:a16="http://schemas.microsoft.com/office/drawing/2014/main" id="{4D93B3A2-6794-48D4-BAB7-92C5E8575718}"/>
              </a:ext>
            </a:extLst>
          </p:cNvPr>
          <p:cNvSpPr>
            <a:spLocks noGrp="1"/>
          </p:cNvSpPr>
          <p:nvPr>
            <p:ph type="sldNum" sz="quarter" idx="12"/>
          </p:nvPr>
        </p:nvSpPr>
        <p:spPr/>
        <p:txBody>
          <a:bodyPr/>
          <a:lstStyle/>
          <a:p>
            <a:fld id="{A5846718-CB15-44DC-A3B0-F0ED78D869D1}" type="slidenum">
              <a:rPr lang="en-SG" smtClean="0"/>
              <a:t>19</a:t>
            </a:fld>
            <a:endParaRPr lang="en-SG"/>
          </a:p>
        </p:txBody>
      </p:sp>
      <p:pic>
        <p:nvPicPr>
          <p:cNvPr id="5" name="图片 4">
            <a:extLst>
              <a:ext uri="{FF2B5EF4-FFF2-40B4-BE49-F238E27FC236}">
                <a16:creationId xmlns:a16="http://schemas.microsoft.com/office/drawing/2014/main" id="{A9DC64DB-71DA-49DE-834F-2BE1BCFF714D}"/>
              </a:ext>
            </a:extLst>
          </p:cNvPr>
          <p:cNvPicPr>
            <a:picLocks noChangeAspect="1"/>
          </p:cNvPicPr>
          <p:nvPr/>
        </p:nvPicPr>
        <p:blipFill>
          <a:blip r:embed="rId2"/>
          <a:stretch>
            <a:fillRect/>
          </a:stretch>
        </p:blipFill>
        <p:spPr>
          <a:xfrm>
            <a:off x="6490263" y="908720"/>
            <a:ext cx="2196537" cy="2953122"/>
          </a:xfrm>
          <a:prstGeom prst="rect">
            <a:avLst/>
          </a:prstGeom>
        </p:spPr>
      </p:pic>
    </p:spTree>
    <p:extLst>
      <p:ext uri="{BB962C8B-B14F-4D97-AF65-F5344CB8AC3E}">
        <p14:creationId xmlns:p14="http://schemas.microsoft.com/office/powerpoint/2010/main" val="1301486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408F57-8FE6-49B2-AE30-6B5198AC3678}"/>
              </a:ext>
            </a:extLst>
          </p:cNvPr>
          <p:cNvSpPr>
            <a:spLocks noGrp="1"/>
          </p:cNvSpPr>
          <p:nvPr>
            <p:ph idx="1"/>
          </p:nvPr>
        </p:nvSpPr>
        <p:spPr/>
        <p:txBody>
          <a:bodyPr/>
          <a:lstStyle/>
          <a:p>
            <a:r>
              <a:rPr lang="zh-CN" altLang="en-US" dirty="0"/>
              <a:t>计算机体系结构分类</a:t>
            </a:r>
          </a:p>
          <a:p>
            <a:pPr lvl="1"/>
            <a:r>
              <a:rPr lang="zh-CN" altLang="en-US" dirty="0"/>
              <a:t>共享式内存系统</a:t>
            </a:r>
          </a:p>
          <a:p>
            <a:pPr lvl="1"/>
            <a:r>
              <a:rPr lang="zh-CN" altLang="en-US" dirty="0"/>
              <a:t>分布式内存系统</a:t>
            </a:r>
          </a:p>
          <a:p>
            <a:r>
              <a:rPr lang="zh-CN" altLang="en-US" dirty="0"/>
              <a:t>非冯诺依曼体系结构系统</a:t>
            </a:r>
          </a:p>
          <a:p>
            <a:endParaRPr lang="zh-CN" altLang="en-US" dirty="0"/>
          </a:p>
        </p:txBody>
      </p:sp>
      <p:sp>
        <p:nvSpPr>
          <p:cNvPr id="3" name="标题 2">
            <a:extLst>
              <a:ext uri="{FF2B5EF4-FFF2-40B4-BE49-F238E27FC236}">
                <a16:creationId xmlns:a16="http://schemas.microsoft.com/office/drawing/2014/main" id="{45CD01E1-15AC-4EBF-A72E-BDC6FF3DB9CE}"/>
              </a:ext>
            </a:extLst>
          </p:cNvPr>
          <p:cNvSpPr>
            <a:spLocks noGrp="1"/>
          </p:cNvSpPr>
          <p:nvPr>
            <p:ph type="title"/>
          </p:nvPr>
        </p:nvSpPr>
        <p:spPr/>
        <p:txBody>
          <a:bodyPr/>
          <a:lstStyle/>
          <a:p>
            <a:r>
              <a:rPr lang="zh-CN" altLang="en-US" dirty="0"/>
              <a:t>本讲要点</a:t>
            </a:r>
          </a:p>
        </p:txBody>
      </p:sp>
      <p:sp>
        <p:nvSpPr>
          <p:cNvPr id="4" name="灯片编号占位符 3">
            <a:extLst>
              <a:ext uri="{FF2B5EF4-FFF2-40B4-BE49-F238E27FC236}">
                <a16:creationId xmlns:a16="http://schemas.microsoft.com/office/drawing/2014/main" id="{318029DD-FCB9-4CCF-A0F6-6429CC70B2F2}"/>
              </a:ext>
            </a:extLst>
          </p:cNvPr>
          <p:cNvSpPr>
            <a:spLocks noGrp="1"/>
          </p:cNvSpPr>
          <p:nvPr>
            <p:ph type="sldNum" sz="quarter" idx="12"/>
          </p:nvPr>
        </p:nvSpPr>
        <p:spPr/>
        <p:txBody>
          <a:bodyPr/>
          <a:lstStyle/>
          <a:p>
            <a:fld id="{A5846718-CB15-44DC-A3B0-F0ED78D869D1}" type="slidenum">
              <a:rPr lang="en-SG" smtClean="0"/>
              <a:t>2</a:t>
            </a:fld>
            <a:endParaRPr lang="en-SG"/>
          </a:p>
        </p:txBody>
      </p:sp>
    </p:spTree>
    <p:extLst>
      <p:ext uri="{BB962C8B-B14F-4D97-AF65-F5344CB8AC3E}">
        <p14:creationId xmlns:p14="http://schemas.microsoft.com/office/powerpoint/2010/main" val="2229121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B759E3D-8834-460A-94C9-882F8CA22A7C}"/>
              </a:ext>
            </a:extLst>
          </p:cNvPr>
          <p:cNvSpPr>
            <a:spLocks noGrp="1"/>
          </p:cNvSpPr>
          <p:nvPr>
            <p:ph idx="1"/>
          </p:nvPr>
        </p:nvSpPr>
        <p:spPr/>
        <p:txBody>
          <a:bodyPr/>
          <a:lstStyle/>
          <a:p>
            <a:r>
              <a:rPr lang="zh-CN" altLang="en-US" dirty="0"/>
              <a:t>向量处理器</a:t>
            </a:r>
            <a:endParaRPr lang="en-US" altLang="zh-CN" dirty="0"/>
          </a:p>
          <a:p>
            <a:pPr lvl="1"/>
            <a:r>
              <a:rPr lang="zh-CN" altLang="en-US" dirty="0"/>
              <a:t>能够对数组或者数据向量进行操作</a:t>
            </a:r>
            <a:endParaRPr lang="en-US" altLang="zh-CN" dirty="0"/>
          </a:p>
          <a:p>
            <a:pPr lvl="1"/>
            <a:endParaRPr lang="en-US" altLang="zh-CN" dirty="0"/>
          </a:p>
          <a:p>
            <a:r>
              <a:rPr lang="zh-CN" altLang="en-US" dirty="0"/>
              <a:t>传统</a:t>
            </a:r>
            <a:r>
              <a:rPr lang="en-US" altLang="zh-CN" dirty="0"/>
              <a:t>CPU	</a:t>
            </a:r>
          </a:p>
          <a:p>
            <a:pPr lvl="1"/>
            <a:r>
              <a:rPr lang="zh-CN" altLang="en-US" dirty="0"/>
              <a:t>对单独的数据元素或者标量进行操作</a:t>
            </a:r>
          </a:p>
        </p:txBody>
      </p:sp>
      <p:sp>
        <p:nvSpPr>
          <p:cNvPr id="3" name="标题 2">
            <a:extLst>
              <a:ext uri="{FF2B5EF4-FFF2-40B4-BE49-F238E27FC236}">
                <a16:creationId xmlns:a16="http://schemas.microsoft.com/office/drawing/2014/main" id="{1912BB9B-B305-4F9D-BD3D-104913298B1C}"/>
              </a:ext>
            </a:extLst>
          </p:cNvPr>
          <p:cNvSpPr>
            <a:spLocks noGrp="1"/>
          </p:cNvSpPr>
          <p:nvPr>
            <p:ph type="title"/>
          </p:nvPr>
        </p:nvSpPr>
        <p:spPr/>
        <p:txBody>
          <a:bodyPr/>
          <a:lstStyle/>
          <a:p>
            <a:r>
              <a:rPr lang="zh-CN" altLang="en-US" dirty="0"/>
              <a:t>向量处理器 </a:t>
            </a:r>
            <a:r>
              <a:rPr lang="en-US" altLang="zh-CN" dirty="0"/>
              <a:t>vs. </a:t>
            </a:r>
            <a:r>
              <a:rPr lang="zh-CN" altLang="en-US" dirty="0"/>
              <a:t>传统</a:t>
            </a:r>
            <a:r>
              <a:rPr lang="en-US" altLang="zh-CN" dirty="0"/>
              <a:t>CPU</a:t>
            </a:r>
            <a:endParaRPr lang="zh-CN" altLang="en-US" dirty="0"/>
          </a:p>
        </p:txBody>
      </p:sp>
      <p:sp>
        <p:nvSpPr>
          <p:cNvPr id="4" name="灯片编号占位符 3">
            <a:extLst>
              <a:ext uri="{FF2B5EF4-FFF2-40B4-BE49-F238E27FC236}">
                <a16:creationId xmlns:a16="http://schemas.microsoft.com/office/drawing/2014/main" id="{3F6E1851-5BF6-4741-BE32-9D78091FB3ED}"/>
              </a:ext>
            </a:extLst>
          </p:cNvPr>
          <p:cNvSpPr>
            <a:spLocks noGrp="1"/>
          </p:cNvSpPr>
          <p:nvPr>
            <p:ph type="sldNum" sz="quarter" idx="12"/>
          </p:nvPr>
        </p:nvSpPr>
        <p:spPr/>
        <p:txBody>
          <a:bodyPr/>
          <a:lstStyle/>
          <a:p>
            <a:fld id="{A5846718-CB15-44DC-A3B0-F0ED78D869D1}" type="slidenum">
              <a:rPr lang="en-SG" smtClean="0"/>
              <a:t>20</a:t>
            </a:fld>
            <a:endParaRPr lang="en-SG"/>
          </a:p>
        </p:txBody>
      </p:sp>
    </p:spTree>
    <p:extLst>
      <p:ext uri="{BB962C8B-B14F-4D97-AF65-F5344CB8AC3E}">
        <p14:creationId xmlns:p14="http://schemas.microsoft.com/office/powerpoint/2010/main" val="108888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500"/>
                                        <p:tgtEl>
                                          <p:spTgt spid="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down)">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CF765B-C5A5-4CE0-A078-1F4DAB2E0D9E}"/>
              </a:ext>
            </a:extLst>
          </p:cNvPr>
          <p:cNvSpPr>
            <a:spLocks noGrp="1"/>
          </p:cNvSpPr>
          <p:nvPr>
            <p:ph idx="1"/>
          </p:nvPr>
        </p:nvSpPr>
        <p:spPr/>
        <p:txBody>
          <a:bodyPr>
            <a:normAutofit lnSpcReduction="10000"/>
          </a:bodyPr>
          <a:lstStyle/>
          <a:p>
            <a:r>
              <a:rPr lang="zh-CN" altLang="en-US" dirty="0"/>
              <a:t>向量寄存器</a:t>
            </a:r>
            <a:endParaRPr lang="en-US" altLang="zh-CN" dirty="0"/>
          </a:p>
          <a:p>
            <a:pPr lvl="1"/>
            <a:r>
              <a:rPr lang="zh-CN" altLang="en-US" dirty="0"/>
              <a:t>能存储由多个操作数组成的向量</a:t>
            </a:r>
            <a:endParaRPr lang="en-US" altLang="zh-CN" dirty="0"/>
          </a:p>
          <a:p>
            <a:pPr lvl="1"/>
            <a:r>
              <a:rPr lang="zh-CN" altLang="en-US" dirty="0"/>
              <a:t>长度：</a:t>
            </a:r>
            <a:r>
              <a:rPr lang="en-US" altLang="zh-CN" dirty="0"/>
              <a:t>4-128</a:t>
            </a:r>
            <a:r>
              <a:rPr lang="zh-CN" altLang="en-US" dirty="0"/>
              <a:t>个</a:t>
            </a:r>
            <a:r>
              <a:rPr lang="en-US" altLang="zh-CN" dirty="0"/>
              <a:t>64</a:t>
            </a:r>
            <a:r>
              <a:rPr lang="zh-CN" altLang="en-US" dirty="0"/>
              <a:t>位元素不等</a:t>
            </a:r>
            <a:endParaRPr lang="en-US" altLang="zh-CN" dirty="0"/>
          </a:p>
          <a:p>
            <a:r>
              <a:rPr lang="zh-CN" altLang="en-US" dirty="0"/>
              <a:t>向量化和流水化的功能部件</a:t>
            </a:r>
            <a:endParaRPr lang="en-US" altLang="zh-CN" dirty="0"/>
          </a:p>
          <a:p>
            <a:pPr lvl="1"/>
            <a:r>
              <a:rPr lang="zh-CN" altLang="en-US" dirty="0"/>
              <a:t>对向量中的每个元素执行同样的操作</a:t>
            </a:r>
            <a:endParaRPr lang="en-US" altLang="zh-CN" dirty="0"/>
          </a:p>
          <a:p>
            <a:r>
              <a:rPr lang="zh-CN" altLang="en-US" dirty="0"/>
              <a:t>向量指令</a:t>
            </a:r>
            <a:endParaRPr lang="en-US" altLang="zh-CN" dirty="0"/>
          </a:p>
          <a:p>
            <a:pPr lvl="1"/>
            <a:r>
              <a:rPr lang="zh-CN" altLang="en-US" dirty="0"/>
              <a:t>对向量进行操作的指令，而非标量</a:t>
            </a:r>
            <a:endParaRPr lang="en-US" altLang="zh-CN" dirty="0"/>
          </a:p>
        </p:txBody>
      </p:sp>
      <p:sp>
        <p:nvSpPr>
          <p:cNvPr id="3" name="标题 2">
            <a:extLst>
              <a:ext uri="{FF2B5EF4-FFF2-40B4-BE49-F238E27FC236}">
                <a16:creationId xmlns:a16="http://schemas.microsoft.com/office/drawing/2014/main" id="{CA5B2A74-338F-4959-B1F7-D3399F7A8657}"/>
              </a:ext>
            </a:extLst>
          </p:cNvPr>
          <p:cNvSpPr>
            <a:spLocks noGrp="1"/>
          </p:cNvSpPr>
          <p:nvPr>
            <p:ph type="title"/>
          </p:nvPr>
        </p:nvSpPr>
        <p:spPr/>
        <p:txBody>
          <a:bodyPr/>
          <a:lstStyle/>
          <a:p>
            <a:r>
              <a:rPr lang="zh-CN" altLang="en-US" dirty="0"/>
              <a:t>向量处理器的主要部件</a:t>
            </a:r>
          </a:p>
        </p:txBody>
      </p:sp>
      <p:sp>
        <p:nvSpPr>
          <p:cNvPr id="4" name="灯片编号占位符 3">
            <a:extLst>
              <a:ext uri="{FF2B5EF4-FFF2-40B4-BE49-F238E27FC236}">
                <a16:creationId xmlns:a16="http://schemas.microsoft.com/office/drawing/2014/main" id="{5A5C14F0-108C-44CF-B592-24B09185DBC9}"/>
              </a:ext>
            </a:extLst>
          </p:cNvPr>
          <p:cNvSpPr>
            <a:spLocks noGrp="1"/>
          </p:cNvSpPr>
          <p:nvPr>
            <p:ph type="sldNum" sz="quarter" idx="12"/>
          </p:nvPr>
        </p:nvSpPr>
        <p:spPr/>
        <p:txBody>
          <a:bodyPr/>
          <a:lstStyle/>
          <a:p>
            <a:fld id="{A5846718-CB15-44DC-A3B0-F0ED78D869D1}" type="slidenum">
              <a:rPr lang="en-SG" smtClean="0"/>
              <a:t>21</a:t>
            </a:fld>
            <a:endParaRPr lang="en-SG"/>
          </a:p>
        </p:txBody>
      </p:sp>
    </p:spTree>
    <p:extLst>
      <p:ext uri="{BB962C8B-B14F-4D97-AF65-F5344CB8AC3E}">
        <p14:creationId xmlns:p14="http://schemas.microsoft.com/office/powerpoint/2010/main" val="633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500"/>
                                        <p:tgtEl>
                                          <p:spTgt spid="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down)">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wipe(down)">
                                      <p:cBhvr>
                                        <p:cTn id="15" dur="500"/>
                                        <p:tgtEl>
                                          <p:spTgt spid="2">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wipe(down)">
                                      <p:cBhvr>
                                        <p:cTn id="1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CF765B-C5A5-4CE0-A078-1F4DAB2E0D9E}"/>
              </a:ext>
            </a:extLst>
          </p:cNvPr>
          <p:cNvSpPr>
            <a:spLocks noGrp="1"/>
          </p:cNvSpPr>
          <p:nvPr>
            <p:ph idx="1"/>
          </p:nvPr>
        </p:nvSpPr>
        <p:spPr/>
        <p:txBody>
          <a:bodyPr>
            <a:normAutofit fontScale="85000" lnSpcReduction="10000"/>
          </a:bodyPr>
          <a:lstStyle/>
          <a:p>
            <a:r>
              <a:rPr lang="zh-CN" altLang="en-US" dirty="0"/>
              <a:t>交叉存储器 （</a:t>
            </a:r>
            <a:r>
              <a:rPr lang="en-US" altLang="zh-CN" dirty="0"/>
              <a:t>interleaved memory</a:t>
            </a:r>
            <a:r>
              <a:rPr lang="zh-CN" altLang="en-US" dirty="0"/>
              <a:t>）</a:t>
            </a:r>
            <a:endParaRPr lang="en-US" altLang="zh-CN" dirty="0"/>
          </a:p>
          <a:p>
            <a:pPr lvl="1"/>
            <a:r>
              <a:rPr lang="zh-CN" altLang="en-US" dirty="0"/>
              <a:t>内存系统由多个内存体组成</a:t>
            </a:r>
            <a:endParaRPr lang="en-US" altLang="zh-CN" dirty="0"/>
          </a:p>
          <a:p>
            <a:pPr lvl="1"/>
            <a:r>
              <a:rPr lang="zh-CN" altLang="en-US" dirty="0"/>
              <a:t>每个内存体能够独立同时访问</a:t>
            </a:r>
            <a:endParaRPr lang="en-US" altLang="zh-CN" dirty="0"/>
          </a:p>
          <a:p>
            <a:r>
              <a:rPr lang="zh-CN" altLang="en-US" dirty="0"/>
              <a:t>步长式存储器访问（</a:t>
            </a:r>
            <a:r>
              <a:rPr lang="en-US" altLang="zh-CN" dirty="0" err="1"/>
              <a:t>strided</a:t>
            </a:r>
            <a:r>
              <a:rPr lang="en-US" altLang="zh-CN" dirty="0"/>
              <a:t> memory access</a:t>
            </a:r>
            <a:r>
              <a:rPr lang="zh-CN" altLang="en-US" dirty="0"/>
              <a:t>）</a:t>
            </a:r>
            <a:endParaRPr lang="en-US" altLang="zh-CN" dirty="0"/>
          </a:p>
          <a:p>
            <a:pPr lvl="1"/>
            <a:r>
              <a:rPr lang="zh-CN" altLang="en-US" dirty="0"/>
              <a:t>能够访问向量中固定间隔（步长）的元素</a:t>
            </a:r>
            <a:endParaRPr lang="en-US" altLang="zh-CN" dirty="0"/>
          </a:p>
          <a:p>
            <a:pPr lvl="1"/>
            <a:r>
              <a:rPr lang="zh-CN" altLang="en-US" dirty="0"/>
              <a:t>如：第</a:t>
            </a:r>
            <a:r>
              <a:rPr lang="en-US" altLang="zh-CN" dirty="0"/>
              <a:t>1,5,9</a:t>
            </a:r>
            <a:r>
              <a:rPr lang="zh-CN" altLang="en-US" dirty="0"/>
              <a:t>个元素</a:t>
            </a:r>
            <a:endParaRPr lang="en-US" altLang="zh-CN" dirty="0"/>
          </a:p>
          <a:p>
            <a:r>
              <a:rPr lang="zh-CN" altLang="en-US" dirty="0"/>
              <a:t>硬件散射</a:t>
            </a:r>
            <a:r>
              <a:rPr lang="en-US" altLang="zh-CN" dirty="0"/>
              <a:t>/</a:t>
            </a:r>
            <a:r>
              <a:rPr lang="zh-CN" altLang="en-US" dirty="0"/>
              <a:t>聚集（</a:t>
            </a:r>
            <a:r>
              <a:rPr lang="en-US" altLang="zh-CN" dirty="0"/>
              <a:t>hardware scatter/gather</a:t>
            </a:r>
            <a:r>
              <a:rPr lang="zh-CN" altLang="en-US" dirty="0"/>
              <a:t>）</a:t>
            </a:r>
            <a:endParaRPr lang="en-US" altLang="zh-CN" dirty="0"/>
          </a:p>
          <a:p>
            <a:pPr lvl="1"/>
            <a:r>
              <a:rPr lang="zh-CN" altLang="en-US" dirty="0"/>
              <a:t>指对无固定间隔的数据进行读（</a:t>
            </a:r>
            <a:r>
              <a:rPr lang="en-US" altLang="zh-CN" dirty="0"/>
              <a:t>gather</a:t>
            </a:r>
            <a:r>
              <a:rPr lang="zh-CN" altLang="en-US" dirty="0"/>
              <a:t>）和写（</a:t>
            </a:r>
            <a:r>
              <a:rPr lang="en-US" altLang="zh-CN" dirty="0"/>
              <a:t>scatter</a:t>
            </a:r>
            <a:r>
              <a:rPr lang="zh-CN" altLang="en-US" dirty="0"/>
              <a:t>）</a:t>
            </a:r>
          </a:p>
        </p:txBody>
      </p:sp>
      <p:sp>
        <p:nvSpPr>
          <p:cNvPr id="3" name="标题 2">
            <a:extLst>
              <a:ext uri="{FF2B5EF4-FFF2-40B4-BE49-F238E27FC236}">
                <a16:creationId xmlns:a16="http://schemas.microsoft.com/office/drawing/2014/main" id="{CA5B2A74-338F-4959-B1F7-D3399F7A8657}"/>
              </a:ext>
            </a:extLst>
          </p:cNvPr>
          <p:cNvSpPr>
            <a:spLocks noGrp="1"/>
          </p:cNvSpPr>
          <p:nvPr>
            <p:ph type="title"/>
          </p:nvPr>
        </p:nvSpPr>
        <p:spPr/>
        <p:txBody>
          <a:bodyPr/>
          <a:lstStyle/>
          <a:p>
            <a:r>
              <a:rPr lang="zh-CN" altLang="en-US" dirty="0"/>
              <a:t>向量处理器的主要部件</a:t>
            </a:r>
          </a:p>
        </p:txBody>
      </p:sp>
      <p:sp>
        <p:nvSpPr>
          <p:cNvPr id="4" name="灯片编号占位符 3">
            <a:extLst>
              <a:ext uri="{FF2B5EF4-FFF2-40B4-BE49-F238E27FC236}">
                <a16:creationId xmlns:a16="http://schemas.microsoft.com/office/drawing/2014/main" id="{5A5C14F0-108C-44CF-B592-24B09185DBC9}"/>
              </a:ext>
            </a:extLst>
          </p:cNvPr>
          <p:cNvSpPr>
            <a:spLocks noGrp="1"/>
          </p:cNvSpPr>
          <p:nvPr>
            <p:ph type="sldNum" sz="quarter" idx="12"/>
          </p:nvPr>
        </p:nvSpPr>
        <p:spPr/>
        <p:txBody>
          <a:bodyPr/>
          <a:lstStyle/>
          <a:p>
            <a:fld id="{A5846718-CB15-44DC-A3B0-F0ED78D869D1}" type="slidenum">
              <a:rPr lang="en-SG" smtClean="0"/>
              <a:t>22</a:t>
            </a:fld>
            <a:endParaRPr lang="en-SG"/>
          </a:p>
        </p:txBody>
      </p:sp>
    </p:spTree>
    <p:extLst>
      <p:ext uri="{BB962C8B-B14F-4D97-AF65-F5344CB8AC3E}">
        <p14:creationId xmlns:p14="http://schemas.microsoft.com/office/powerpoint/2010/main" val="2372384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AE5FDE-CDC1-4A0C-A008-44F130EEC145}"/>
              </a:ext>
            </a:extLst>
          </p:cNvPr>
          <p:cNvSpPr>
            <a:spLocks noGrp="1"/>
          </p:cNvSpPr>
          <p:nvPr>
            <p:ph idx="1"/>
          </p:nvPr>
        </p:nvSpPr>
        <p:spPr>
          <a:xfrm>
            <a:off x="456590" y="1417638"/>
            <a:ext cx="8363881" cy="4819674"/>
          </a:xfrm>
        </p:spPr>
        <p:txBody>
          <a:bodyPr>
            <a:normAutofit fontScale="92500" lnSpcReduction="10000"/>
          </a:bodyPr>
          <a:lstStyle/>
          <a:p>
            <a:r>
              <a:rPr lang="zh-CN" altLang="en-US" dirty="0"/>
              <a:t>优点：</a:t>
            </a:r>
            <a:endParaRPr lang="en-US" altLang="zh-CN" dirty="0"/>
          </a:p>
          <a:p>
            <a:pPr lvl="1"/>
            <a:r>
              <a:rPr lang="zh-CN" altLang="en-US" dirty="0"/>
              <a:t>速度快</a:t>
            </a:r>
            <a:endParaRPr lang="en-US" altLang="zh-CN" dirty="0"/>
          </a:p>
          <a:p>
            <a:pPr lvl="1"/>
            <a:r>
              <a:rPr lang="zh-CN" altLang="en-US" dirty="0"/>
              <a:t>容易使用</a:t>
            </a:r>
            <a:endParaRPr lang="en-US" altLang="zh-CN" dirty="0"/>
          </a:p>
          <a:p>
            <a:pPr lvl="1"/>
            <a:r>
              <a:rPr lang="zh-CN" altLang="en-US" dirty="0"/>
              <a:t>向量编译器擅长识别向量化的代码</a:t>
            </a:r>
            <a:endParaRPr lang="en-US" altLang="zh-CN" dirty="0"/>
          </a:p>
          <a:p>
            <a:pPr lvl="2"/>
            <a:r>
              <a:rPr lang="zh-CN" altLang="en-US" dirty="0"/>
              <a:t>能识别不能向量化的循环，并提供循环不能向量化的原因</a:t>
            </a:r>
            <a:endParaRPr lang="en-US" altLang="zh-CN" dirty="0"/>
          </a:p>
          <a:p>
            <a:pPr lvl="2"/>
            <a:r>
              <a:rPr lang="zh-CN" altLang="en-US" dirty="0"/>
              <a:t>用户能对是否重写代码来支持向量化做出明智决定</a:t>
            </a:r>
            <a:endParaRPr lang="en-US" altLang="zh-CN" dirty="0"/>
          </a:p>
          <a:p>
            <a:pPr lvl="1"/>
            <a:r>
              <a:rPr lang="zh-CN" altLang="en-US" dirty="0"/>
              <a:t>很高的内存带宽</a:t>
            </a:r>
            <a:endParaRPr lang="en-US" altLang="zh-CN" dirty="0"/>
          </a:p>
          <a:p>
            <a:pPr lvl="1"/>
            <a:r>
              <a:rPr lang="zh-CN" altLang="en-US" dirty="0"/>
              <a:t>充分利用高速缓存中的每个元素</a:t>
            </a:r>
            <a:endParaRPr lang="en-US" altLang="zh-CN" dirty="0"/>
          </a:p>
          <a:p>
            <a:pPr lvl="1"/>
            <a:endParaRPr lang="en-US" altLang="zh-CN" dirty="0"/>
          </a:p>
          <a:p>
            <a:pPr lvl="1"/>
            <a:endParaRPr lang="zh-CN" altLang="en-US" dirty="0"/>
          </a:p>
        </p:txBody>
      </p:sp>
      <p:sp>
        <p:nvSpPr>
          <p:cNvPr id="3" name="标题 2">
            <a:extLst>
              <a:ext uri="{FF2B5EF4-FFF2-40B4-BE49-F238E27FC236}">
                <a16:creationId xmlns:a16="http://schemas.microsoft.com/office/drawing/2014/main" id="{95661F28-5105-4ADB-BD24-7096A91E43D6}"/>
              </a:ext>
            </a:extLst>
          </p:cNvPr>
          <p:cNvSpPr>
            <a:spLocks noGrp="1"/>
          </p:cNvSpPr>
          <p:nvPr>
            <p:ph type="title"/>
          </p:nvPr>
        </p:nvSpPr>
        <p:spPr/>
        <p:txBody>
          <a:bodyPr/>
          <a:lstStyle/>
          <a:p>
            <a:r>
              <a:rPr lang="zh-CN" altLang="en-US" dirty="0"/>
              <a:t>向量处理器的优点</a:t>
            </a:r>
          </a:p>
        </p:txBody>
      </p:sp>
      <p:sp>
        <p:nvSpPr>
          <p:cNvPr id="4" name="灯片编号占位符 3">
            <a:extLst>
              <a:ext uri="{FF2B5EF4-FFF2-40B4-BE49-F238E27FC236}">
                <a16:creationId xmlns:a16="http://schemas.microsoft.com/office/drawing/2014/main" id="{27B6884B-D887-46CE-B340-3A8D59B2C2C3}"/>
              </a:ext>
            </a:extLst>
          </p:cNvPr>
          <p:cNvSpPr>
            <a:spLocks noGrp="1"/>
          </p:cNvSpPr>
          <p:nvPr>
            <p:ph type="sldNum" sz="quarter" idx="12"/>
          </p:nvPr>
        </p:nvSpPr>
        <p:spPr/>
        <p:txBody>
          <a:bodyPr/>
          <a:lstStyle/>
          <a:p>
            <a:fld id="{A5846718-CB15-44DC-A3B0-F0ED78D869D1}" type="slidenum">
              <a:rPr lang="en-SG" smtClean="0"/>
              <a:t>23</a:t>
            </a:fld>
            <a:endParaRPr lang="en-SG"/>
          </a:p>
        </p:txBody>
      </p:sp>
    </p:spTree>
    <p:extLst>
      <p:ext uri="{BB962C8B-B14F-4D97-AF65-F5344CB8AC3E}">
        <p14:creationId xmlns:p14="http://schemas.microsoft.com/office/powerpoint/2010/main" val="101750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wipe(down)">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down)">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down)">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wipe(down)">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AE5FDE-CDC1-4A0C-A008-44F130EEC145}"/>
              </a:ext>
            </a:extLst>
          </p:cNvPr>
          <p:cNvSpPr>
            <a:spLocks noGrp="1"/>
          </p:cNvSpPr>
          <p:nvPr>
            <p:ph idx="1"/>
          </p:nvPr>
        </p:nvSpPr>
        <p:spPr/>
        <p:txBody>
          <a:bodyPr>
            <a:normAutofit/>
          </a:bodyPr>
          <a:lstStyle/>
          <a:p>
            <a:r>
              <a:rPr lang="zh-CN" altLang="en-US" dirty="0"/>
              <a:t>缺点：</a:t>
            </a:r>
            <a:endParaRPr lang="en-US" altLang="zh-CN" dirty="0"/>
          </a:p>
          <a:p>
            <a:pPr lvl="1"/>
            <a:r>
              <a:rPr lang="zh-CN" altLang="en-US" dirty="0"/>
              <a:t>不能处理不规则的数据结构和其他并行结构</a:t>
            </a:r>
            <a:endParaRPr lang="en-US" altLang="zh-CN" dirty="0"/>
          </a:p>
          <a:p>
            <a:pPr lvl="1"/>
            <a:r>
              <a:rPr lang="zh-CN" altLang="en-US" dirty="0"/>
              <a:t>可扩展性受到限制</a:t>
            </a:r>
            <a:endParaRPr lang="en-US" altLang="zh-CN" dirty="0"/>
          </a:p>
          <a:p>
            <a:pPr lvl="2"/>
            <a:r>
              <a:rPr lang="zh-CN" altLang="en-US" dirty="0"/>
              <a:t>可扩展性是指能够处理更大问题的能力</a:t>
            </a:r>
            <a:endParaRPr lang="en-US" altLang="zh-CN" dirty="0"/>
          </a:p>
          <a:p>
            <a:pPr lvl="2"/>
            <a:r>
              <a:rPr lang="zh-CN" altLang="en-US" dirty="0"/>
              <a:t>新一代系统通过增加向量处理器的数目，而非增加向量长度来进行扩展</a:t>
            </a:r>
            <a:endParaRPr lang="en-US" altLang="zh-CN" dirty="0"/>
          </a:p>
          <a:p>
            <a:pPr lvl="1"/>
            <a:r>
              <a:rPr lang="zh-CN" altLang="en-US" dirty="0"/>
              <a:t>对长向量的支持需要定制，非常昂贵</a:t>
            </a:r>
            <a:endParaRPr lang="en-US" altLang="zh-CN" dirty="0"/>
          </a:p>
          <a:p>
            <a:pPr lvl="1"/>
            <a:endParaRPr lang="en-US" altLang="zh-CN" dirty="0"/>
          </a:p>
          <a:p>
            <a:pPr lvl="1"/>
            <a:endParaRPr lang="zh-CN" altLang="en-US" dirty="0"/>
          </a:p>
        </p:txBody>
      </p:sp>
      <p:sp>
        <p:nvSpPr>
          <p:cNvPr id="3" name="标题 2">
            <a:extLst>
              <a:ext uri="{FF2B5EF4-FFF2-40B4-BE49-F238E27FC236}">
                <a16:creationId xmlns:a16="http://schemas.microsoft.com/office/drawing/2014/main" id="{95661F28-5105-4ADB-BD24-7096A91E43D6}"/>
              </a:ext>
            </a:extLst>
          </p:cNvPr>
          <p:cNvSpPr>
            <a:spLocks noGrp="1"/>
          </p:cNvSpPr>
          <p:nvPr>
            <p:ph type="title"/>
          </p:nvPr>
        </p:nvSpPr>
        <p:spPr/>
        <p:txBody>
          <a:bodyPr/>
          <a:lstStyle/>
          <a:p>
            <a:r>
              <a:rPr lang="zh-CN" altLang="en-US" dirty="0"/>
              <a:t>向量处理器的缺点</a:t>
            </a:r>
          </a:p>
        </p:txBody>
      </p:sp>
      <p:sp>
        <p:nvSpPr>
          <p:cNvPr id="4" name="灯片编号占位符 3">
            <a:extLst>
              <a:ext uri="{FF2B5EF4-FFF2-40B4-BE49-F238E27FC236}">
                <a16:creationId xmlns:a16="http://schemas.microsoft.com/office/drawing/2014/main" id="{27B6884B-D887-46CE-B340-3A8D59B2C2C3}"/>
              </a:ext>
            </a:extLst>
          </p:cNvPr>
          <p:cNvSpPr>
            <a:spLocks noGrp="1"/>
          </p:cNvSpPr>
          <p:nvPr>
            <p:ph type="sldNum" sz="quarter" idx="12"/>
          </p:nvPr>
        </p:nvSpPr>
        <p:spPr/>
        <p:txBody>
          <a:bodyPr/>
          <a:lstStyle/>
          <a:p>
            <a:fld id="{A5846718-CB15-44DC-A3B0-F0ED78D869D1}" type="slidenum">
              <a:rPr lang="en-SG" smtClean="0"/>
              <a:t>24</a:t>
            </a:fld>
            <a:endParaRPr lang="en-SG"/>
          </a:p>
        </p:txBody>
      </p:sp>
    </p:spTree>
    <p:extLst>
      <p:ext uri="{BB962C8B-B14F-4D97-AF65-F5344CB8AC3E}">
        <p14:creationId xmlns:p14="http://schemas.microsoft.com/office/powerpoint/2010/main" val="28502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down)">
                                      <p:cBhvr>
                                        <p:cTn id="7" dur="500"/>
                                        <p:tgtEl>
                                          <p:spTgt spid="2">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down)">
                                      <p:cBhvr>
                                        <p:cTn id="10" dur="500"/>
                                        <p:tgtEl>
                                          <p:spTgt spid="2">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down)">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wipe(down)">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25EDC9-9BD3-4BC7-953B-B678A57DC003}"/>
              </a:ext>
            </a:extLst>
          </p:cNvPr>
          <p:cNvSpPr>
            <a:spLocks noGrp="1"/>
          </p:cNvSpPr>
          <p:nvPr>
            <p:ph idx="1"/>
          </p:nvPr>
        </p:nvSpPr>
        <p:spPr>
          <a:xfrm>
            <a:off x="456591" y="1417638"/>
            <a:ext cx="8579905" cy="2237700"/>
          </a:xfrm>
        </p:spPr>
        <p:txBody>
          <a:bodyPr>
            <a:normAutofit fontScale="70000" lnSpcReduction="20000"/>
          </a:bodyPr>
          <a:lstStyle/>
          <a:p>
            <a:r>
              <a:rPr lang="zh-CN" altLang="en-US" sz="3400" dirty="0"/>
              <a:t>在</a:t>
            </a:r>
            <a:r>
              <a:rPr lang="en-US" altLang="zh-CN" sz="3400" dirty="0"/>
              <a:t>MISD</a:t>
            </a:r>
            <a:r>
              <a:rPr lang="zh-CN" altLang="en-US" sz="3400" dirty="0"/>
              <a:t>中，每个处理器都按照</a:t>
            </a:r>
            <a:r>
              <a:rPr lang="zh-CN" altLang="en-US" sz="3400" dirty="0">
                <a:solidFill>
                  <a:srgbClr val="0066CC"/>
                </a:solidFill>
              </a:rPr>
              <a:t>不同指令流</a:t>
            </a:r>
            <a:r>
              <a:rPr lang="zh-CN" altLang="en-US" sz="3400" dirty="0"/>
              <a:t>的要求来对</a:t>
            </a:r>
            <a:r>
              <a:rPr lang="zh-CN" altLang="en-US" sz="3400" dirty="0">
                <a:solidFill>
                  <a:srgbClr val="0066CC"/>
                </a:solidFill>
              </a:rPr>
              <a:t>同一个数据流</a:t>
            </a:r>
            <a:r>
              <a:rPr lang="zh-CN" altLang="en-US" sz="3400" dirty="0"/>
              <a:t>以进行</a:t>
            </a:r>
            <a:r>
              <a:rPr lang="zh-CN" altLang="en-US" sz="3400" dirty="0">
                <a:solidFill>
                  <a:srgbClr val="0066CC"/>
                </a:solidFill>
              </a:rPr>
              <a:t>不同的处理</a:t>
            </a:r>
            <a:endParaRPr lang="en-US" altLang="zh-CN" sz="3400" dirty="0">
              <a:solidFill>
                <a:srgbClr val="0066CC"/>
              </a:solidFill>
            </a:endParaRPr>
          </a:p>
          <a:p>
            <a:pPr lvl="1"/>
            <a:r>
              <a:rPr lang="zh-CN" altLang="en-US" dirty="0"/>
              <a:t>该类型提出存在一定争议，有人认为这种类型的计算机至今都未出现。</a:t>
            </a:r>
            <a:endParaRPr lang="en-US" altLang="zh-CN" dirty="0"/>
          </a:p>
          <a:p>
            <a:pPr lvl="1"/>
            <a:r>
              <a:rPr lang="zh-CN" altLang="en-US" dirty="0"/>
              <a:t>也有其他人认为有一些类似的例子，例如共享内存的多处理器系统和计算机中的流水线结构。</a:t>
            </a:r>
            <a:endParaRPr lang="en-US" altLang="zh-CN" dirty="0"/>
          </a:p>
          <a:p>
            <a:endParaRPr lang="zh-CN" altLang="en-US" dirty="0"/>
          </a:p>
        </p:txBody>
      </p:sp>
      <p:sp>
        <p:nvSpPr>
          <p:cNvPr id="3" name="标题 2">
            <a:extLst>
              <a:ext uri="{FF2B5EF4-FFF2-40B4-BE49-F238E27FC236}">
                <a16:creationId xmlns:a16="http://schemas.microsoft.com/office/drawing/2014/main" id="{B871FC74-D6F5-4C76-BD6C-CB3F723E1FCF}"/>
              </a:ext>
            </a:extLst>
          </p:cNvPr>
          <p:cNvSpPr>
            <a:spLocks noGrp="1"/>
          </p:cNvSpPr>
          <p:nvPr>
            <p:ph type="title"/>
          </p:nvPr>
        </p:nvSpPr>
        <p:spPr/>
        <p:txBody>
          <a:bodyPr/>
          <a:lstStyle/>
          <a:p>
            <a:r>
              <a:rPr lang="en-US" altLang="zh-CN" dirty="0"/>
              <a:t>MISD</a:t>
            </a:r>
            <a:r>
              <a:rPr lang="zh-CN" altLang="en-US" dirty="0"/>
              <a:t>体系结构</a:t>
            </a:r>
          </a:p>
        </p:txBody>
      </p:sp>
      <p:sp>
        <p:nvSpPr>
          <p:cNvPr id="4" name="灯片编号占位符 3">
            <a:extLst>
              <a:ext uri="{FF2B5EF4-FFF2-40B4-BE49-F238E27FC236}">
                <a16:creationId xmlns:a16="http://schemas.microsoft.com/office/drawing/2014/main" id="{37EED160-0329-4A3E-9DDC-9C56F2A0F007}"/>
              </a:ext>
            </a:extLst>
          </p:cNvPr>
          <p:cNvSpPr>
            <a:spLocks noGrp="1"/>
          </p:cNvSpPr>
          <p:nvPr>
            <p:ph type="sldNum" sz="quarter" idx="12"/>
          </p:nvPr>
        </p:nvSpPr>
        <p:spPr/>
        <p:txBody>
          <a:bodyPr/>
          <a:lstStyle/>
          <a:p>
            <a:fld id="{A5846718-CB15-44DC-A3B0-F0ED78D869D1}" type="slidenum">
              <a:rPr lang="en-SG" smtClean="0"/>
              <a:t>25</a:t>
            </a:fld>
            <a:endParaRPr lang="en-SG"/>
          </a:p>
        </p:txBody>
      </p:sp>
      <p:grpSp>
        <p:nvGrpSpPr>
          <p:cNvPr id="5" name="组合 4">
            <a:extLst>
              <a:ext uri="{FF2B5EF4-FFF2-40B4-BE49-F238E27FC236}">
                <a16:creationId xmlns:a16="http://schemas.microsoft.com/office/drawing/2014/main" id="{CFAFF323-883F-41C1-881C-C6C8B854B76D}"/>
              </a:ext>
            </a:extLst>
          </p:cNvPr>
          <p:cNvGrpSpPr/>
          <p:nvPr/>
        </p:nvGrpSpPr>
        <p:grpSpPr>
          <a:xfrm>
            <a:off x="1403648" y="3618125"/>
            <a:ext cx="6021232" cy="2360426"/>
            <a:chOff x="13076842" y="15841482"/>
            <a:chExt cx="9900408" cy="4304118"/>
          </a:xfrm>
        </p:grpSpPr>
        <p:sp>
          <p:nvSpPr>
            <p:cNvPr id="6" name="矩形 5">
              <a:extLst>
                <a:ext uri="{FF2B5EF4-FFF2-40B4-BE49-F238E27FC236}">
                  <a16:creationId xmlns:a16="http://schemas.microsoft.com/office/drawing/2014/main" id="{9F9CBC79-24DD-4416-B644-C6FC436FF205}"/>
                </a:ext>
              </a:extLst>
            </p:cNvPr>
            <p:cNvSpPr/>
            <p:nvPr/>
          </p:nvSpPr>
          <p:spPr>
            <a:xfrm>
              <a:off x="17896731" y="16623002"/>
              <a:ext cx="1990510" cy="617336"/>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五条指令流</a:t>
              </a:r>
            </a:p>
          </p:txBody>
        </p:sp>
        <p:grpSp>
          <p:nvGrpSpPr>
            <p:cNvPr id="7" name="组合 6">
              <a:extLst>
                <a:ext uri="{FF2B5EF4-FFF2-40B4-BE49-F238E27FC236}">
                  <a16:creationId xmlns:a16="http://schemas.microsoft.com/office/drawing/2014/main" id="{F516F2BD-65F5-44F1-8BE9-0D6E1B7F3F7F}"/>
                </a:ext>
              </a:extLst>
            </p:cNvPr>
            <p:cNvGrpSpPr/>
            <p:nvPr/>
          </p:nvGrpSpPr>
          <p:grpSpPr>
            <a:xfrm>
              <a:off x="16938754" y="19463717"/>
              <a:ext cx="2039520" cy="681883"/>
              <a:chOff x="4830631" y="4694079"/>
              <a:chExt cx="2118358" cy="681884"/>
            </a:xfrm>
          </p:grpSpPr>
          <p:sp>
            <p:nvSpPr>
              <p:cNvPr id="38" name="圆角矩形 53">
                <a:extLst>
                  <a:ext uri="{FF2B5EF4-FFF2-40B4-BE49-F238E27FC236}">
                    <a16:creationId xmlns:a16="http://schemas.microsoft.com/office/drawing/2014/main" id="{63792BA1-AFD0-4151-8DEA-F335191DC4FE}"/>
                  </a:ext>
                </a:extLst>
              </p:cNvPr>
              <p:cNvSpPr/>
              <p:nvPr/>
            </p:nvSpPr>
            <p:spPr>
              <a:xfrm>
                <a:off x="4830631" y="4694079"/>
                <a:ext cx="2118358" cy="63470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矩形 38">
                <a:extLst>
                  <a:ext uri="{FF2B5EF4-FFF2-40B4-BE49-F238E27FC236}">
                    <a16:creationId xmlns:a16="http://schemas.microsoft.com/office/drawing/2014/main" id="{459F813E-6E9C-464A-AAF7-727D6DF25E64}"/>
                  </a:ext>
                </a:extLst>
              </p:cNvPr>
              <p:cNvSpPr/>
              <p:nvPr/>
            </p:nvSpPr>
            <p:spPr>
              <a:xfrm>
                <a:off x="5381705" y="4758626"/>
                <a:ext cx="1016207" cy="617337"/>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数据</a:t>
                </a:r>
              </a:p>
            </p:txBody>
          </p:sp>
        </p:grpSp>
        <p:grpSp>
          <p:nvGrpSpPr>
            <p:cNvPr id="8" name="组合 7">
              <a:extLst>
                <a:ext uri="{FF2B5EF4-FFF2-40B4-BE49-F238E27FC236}">
                  <a16:creationId xmlns:a16="http://schemas.microsoft.com/office/drawing/2014/main" id="{1E55A4D3-3AA2-498D-8C88-17A07094AD38}"/>
                </a:ext>
              </a:extLst>
            </p:cNvPr>
            <p:cNvGrpSpPr/>
            <p:nvPr/>
          </p:nvGrpSpPr>
          <p:grpSpPr>
            <a:xfrm>
              <a:off x="17032482" y="17608998"/>
              <a:ext cx="1773218" cy="740486"/>
              <a:chOff x="5003202" y="2857947"/>
              <a:chExt cx="1773218" cy="740486"/>
            </a:xfrm>
          </p:grpSpPr>
          <p:sp>
            <p:nvSpPr>
              <p:cNvPr id="36" name="圆角矩形 56">
                <a:extLst>
                  <a:ext uri="{FF2B5EF4-FFF2-40B4-BE49-F238E27FC236}">
                    <a16:creationId xmlns:a16="http://schemas.microsoft.com/office/drawing/2014/main" id="{3B849817-B61E-4FDB-B0F6-79FC329C2AB7}"/>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矩形 36">
                <a:extLst>
                  <a:ext uri="{FF2B5EF4-FFF2-40B4-BE49-F238E27FC236}">
                    <a16:creationId xmlns:a16="http://schemas.microsoft.com/office/drawing/2014/main" id="{5DE2389C-4D08-4C5C-B294-E3CAD8012AE6}"/>
                  </a:ext>
                </a:extLst>
              </p:cNvPr>
              <p:cNvSpPr/>
              <p:nvPr/>
            </p:nvSpPr>
            <p:spPr>
              <a:xfrm>
                <a:off x="5231932" y="2966581"/>
                <a:ext cx="1315760" cy="61733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9" name="直接箭头连接符 8">
              <a:extLst>
                <a:ext uri="{FF2B5EF4-FFF2-40B4-BE49-F238E27FC236}">
                  <a16:creationId xmlns:a16="http://schemas.microsoft.com/office/drawing/2014/main" id="{55AFA5B9-AB90-4802-B632-3FA9EF5643AA}"/>
                </a:ext>
              </a:extLst>
            </p:cNvPr>
            <p:cNvCxnSpPr>
              <a:stCxn id="34" idx="2"/>
              <a:endCxn id="36" idx="0"/>
            </p:cNvCxnSpPr>
            <p:nvPr/>
          </p:nvCxnSpPr>
          <p:spPr>
            <a:xfrm>
              <a:off x="17919097" y="16476182"/>
              <a:ext cx="1" cy="113281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10" name="组合 9">
              <a:extLst>
                <a:ext uri="{FF2B5EF4-FFF2-40B4-BE49-F238E27FC236}">
                  <a16:creationId xmlns:a16="http://schemas.microsoft.com/office/drawing/2014/main" id="{12E2852F-9753-4C7F-B9EE-18FA5FEAA223}"/>
                </a:ext>
              </a:extLst>
            </p:cNvPr>
            <p:cNvGrpSpPr/>
            <p:nvPr/>
          </p:nvGrpSpPr>
          <p:grpSpPr>
            <a:xfrm>
              <a:off x="16859914" y="15841482"/>
              <a:ext cx="2118358" cy="671922"/>
              <a:chOff x="4830631" y="1090429"/>
              <a:chExt cx="2118358" cy="671922"/>
            </a:xfrm>
          </p:grpSpPr>
          <p:sp>
            <p:nvSpPr>
              <p:cNvPr id="34" name="圆角矩形 60">
                <a:extLst>
                  <a:ext uri="{FF2B5EF4-FFF2-40B4-BE49-F238E27FC236}">
                    <a16:creationId xmlns:a16="http://schemas.microsoft.com/office/drawing/2014/main" id="{10B21FCE-D937-409D-B108-A7CB4A2C7A50}"/>
                  </a:ext>
                </a:extLst>
              </p:cNvPr>
              <p:cNvSpPr/>
              <p:nvPr/>
            </p:nvSpPr>
            <p:spPr>
              <a:xfrm>
                <a:off x="4830631" y="1090429"/>
                <a:ext cx="2118358" cy="63470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矩形 34">
                <a:extLst>
                  <a:ext uri="{FF2B5EF4-FFF2-40B4-BE49-F238E27FC236}">
                    <a16:creationId xmlns:a16="http://schemas.microsoft.com/office/drawing/2014/main" id="{4C8E8E0D-FD8F-456D-8743-643A11E77F96}"/>
                  </a:ext>
                </a:extLst>
              </p:cNvPr>
              <p:cNvSpPr/>
              <p:nvPr/>
            </p:nvSpPr>
            <p:spPr>
              <a:xfrm>
                <a:off x="5400615" y="1145016"/>
                <a:ext cx="978388" cy="617335"/>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指令</a:t>
                </a:r>
              </a:p>
            </p:txBody>
          </p:sp>
        </p:grpSp>
        <p:sp>
          <p:nvSpPr>
            <p:cNvPr id="11" name="矩形 10">
              <a:extLst>
                <a:ext uri="{FF2B5EF4-FFF2-40B4-BE49-F238E27FC236}">
                  <a16:creationId xmlns:a16="http://schemas.microsoft.com/office/drawing/2014/main" id="{8EC2463E-060E-4517-AEFE-513839B78FED}"/>
                </a:ext>
              </a:extLst>
            </p:cNvPr>
            <p:cNvSpPr/>
            <p:nvPr/>
          </p:nvSpPr>
          <p:spPr>
            <a:xfrm>
              <a:off x="18675581" y="19075304"/>
              <a:ext cx="1990510" cy="617336"/>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一条数据流</a:t>
              </a:r>
            </a:p>
          </p:txBody>
        </p:sp>
        <p:grpSp>
          <p:nvGrpSpPr>
            <p:cNvPr id="12" name="组合 11">
              <a:extLst>
                <a:ext uri="{FF2B5EF4-FFF2-40B4-BE49-F238E27FC236}">
                  <a16:creationId xmlns:a16="http://schemas.microsoft.com/office/drawing/2014/main" id="{A3E50D52-5FD9-401A-9AF8-0438EF572CBF}"/>
                </a:ext>
              </a:extLst>
            </p:cNvPr>
            <p:cNvGrpSpPr/>
            <p:nvPr/>
          </p:nvGrpSpPr>
          <p:grpSpPr>
            <a:xfrm>
              <a:off x="15071629" y="17590415"/>
              <a:ext cx="1773218" cy="740486"/>
              <a:chOff x="5003202" y="2857947"/>
              <a:chExt cx="1773218" cy="740486"/>
            </a:xfrm>
          </p:grpSpPr>
          <p:sp>
            <p:nvSpPr>
              <p:cNvPr id="32" name="圆角矩形 64">
                <a:extLst>
                  <a:ext uri="{FF2B5EF4-FFF2-40B4-BE49-F238E27FC236}">
                    <a16:creationId xmlns:a16="http://schemas.microsoft.com/office/drawing/2014/main" id="{B65A3327-B734-407E-9B9C-EDA7AFB857D7}"/>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DE62BE58-0714-4733-9B83-14E78D5B2F5A}"/>
                  </a:ext>
                </a:extLst>
              </p:cNvPr>
              <p:cNvSpPr/>
              <p:nvPr/>
            </p:nvSpPr>
            <p:spPr>
              <a:xfrm>
                <a:off x="5231932" y="2966581"/>
                <a:ext cx="1315760" cy="61733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3" name="组合 12">
              <a:extLst>
                <a:ext uri="{FF2B5EF4-FFF2-40B4-BE49-F238E27FC236}">
                  <a16:creationId xmlns:a16="http://schemas.microsoft.com/office/drawing/2014/main" id="{50E173A8-3C07-4CC6-B579-1F5B63E2B03B}"/>
                </a:ext>
              </a:extLst>
            </p:cNvPr>
            <p:cNvGrpSpPr/>
            <p:nvPr/>
          </p:nvGrpSpPr>
          <p:grpSpPr>
            <a:xfrm>
              <a:off x="13076842" y="17571827"/>
              <a:ext cx="1773218" cy="740486"/>
              <a:chOff x="5003202" y="2857947"/>
              <a:chExt cx="1773218" cy="740486"/>
            </a:xfrm>
          </p:grpSpPr>
          <p:sp>
            <p:nvSpPr>
              <p:cNvPr id="30" name="圆角矩形 67">
                <a:extLst>
                  <a:ext uri="{FF2B5EF4-FFF2-40B4-BE49-F238E27FC236}">
                    <a16:creationId xmlns:a16="http://schemas.microsoft.com/office/drawing/2014/main" id="{C247893C-019E-4799-ACD9-D0D841AA491D}"/>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矩形 30">
                <a:extLst>
                  <a:ext uri="{FF2B5EF4-FFF2-40B4-BE49-F238E27FC236}">
                    <a16:creationId xmlns:a16="http://schemas.microsoft.com/office/drawing/2014/main" id="{6DE70780-6D50-4BDD-B8D8-4AFB418BF3D3}"/>
                  </a:ext>
                </a:extLst>
              </p:cNvPr>
              <p:cNvSpPr/>
              <p:nvPr/>
            </p:nvSpPr>
            <p:spPr>
              <a:xfrm>
                <a:off x="5231932" y="2966581"/>
                <a:ext cx="1315760" cy="61733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4" name="组合 13">
              <a:extLst>
                <a:ext uri="{FF2B5EF4-FFF2-40B4-BE49-F238E27FC236}">
                  <a16:creationId xmlns:a16="http://schemas.microsoft.com/office/drawing/2014/main" id="{14201716-ECF5-495A-B933-BE818B5F5BAB}"/>
                </a:ext>
              </a:extLst>
            </p:cNvPr>
            <p:cNvGrpSpPr/>
            <p:nvPr/>
          </p:nvGrpSpPr>
          <p:grpSpPr>
            <a:xfrm>
              <a:off x="21204032" y="17608998"/>
              <a:ext cx="1773218" cy="740486"/>
              <a:chOff x="5003202" y="2857947"/>
              <a:chExt cx="1773218" cy="740486"/>
            </a:xfrm>
          </p:grpSpPr>
          <p:sp>
            <p:nvSpPr>
              <p:cNvPr id="28" name="圆角矩形 70">
                <a:extLst>
                  <a:ext uri="{FF2B5EF4-FFF2-40B4-BE49-F238E27FC236}">
                    <a16:creationId xmlns:a16="http://schemas.microsoft.com/office/drawing/2014/main" id="{E70CA5E1-901C-4B83-A514-F9CB65734553}"/>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 name="矩形 28">
                <a:extLst>
                  <a:ext uri="{FF2B5EF4-FFF2-40B4-BE49-F238E27FC236}">
                    <a16:creationId xmlns:a16="http://schemas.microsoft.com/office/drawing/2014/main" id="{4D4BC79F-6A6B-4011-B286-1363D97A525B}"/>
                  </a:ext>
                </a:extLst>
              </p:cNvPr>
              <p:cNvSpPr/>
              <p:nvPr/>
            </p:nvSpPr>
            <p:spPr>
              <a:xfrm>
                <a:off x="5231932" y="2966581"/>
                <a:ext cx="1315760" cy="61733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5" name="组合 14">
              <a:extLst>
                <a:ext uri="{FF2B5EF4-FFF2-40B4-BE49-F238E27FC236}">
                  <a16:creationId xmlns:a16="http://schemas.microsoft.com/office/drawing/2014/main" id="{2453F566-DECD-4AA7-967E-0D24908D0787}"/>
                </a:ext>
              </a:extLst>
            </p:cNvPr>
            <p:cNvGrpSpPr/>
            <p:nvPr/>
          </p:nvGrpSpPr>
          <p:grpSpPr>
            <a:xfrm>
              <a:off x="19061366" y="17611273"/>
              <a:ext cx="1773218" cy="740486"/>
              <a:chOff x="5003202" y="2857947"/>
              <a:chExt cx="1773218" cy="740486"/>
            </a:xfrm>
          </p:grpSpPr>
          <p:sp>
            <p:nvSpPr>
              <p:cNvPr id="26" name="圆角矩形 73">
                <a:extLst>
                  <a:ext uri="{FF2B5EF4-FFF2-40B4-BE49-F238E27FC236}">
                    <a16:creationId xmlns:a16="http://schemas.microsoft.com/office/drawing/2014/main" id="{C17E8E4A-5A4B-4591-9F94-61284AB54882}"/>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矩形 26">
                <a:extLst>
                  <a:ext uri="{FF2B5EF4-FFF2-40B4-BE49-F238E27FC236}">
                    <a16:creationId xmlns:a16="http://schemas.microsoft.com/office/drawing/2014/main" id="{2231176F-73AA-42FC-B538-7CD1FE403B11}"/>
                  </a:ext>
                </a:extLst>
              </p:cNvPr>
              <p:cNvSpPr/>
              <p:nvPr/>
            </p:nvSpPr>
            <p:spPr>
              <a:xfrm>
                <a:off x="5231932" y="2966581"/>
                <a:ext cx="1315760" cy="61733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16" name="直接箭头连接符 32">
              <a:extLst>
                <a:ext uri="{FF2B5EF4-FFF2-40B4-BE49-F238E27FC236}">
                  <a16:creationId xmlns:a16="http://schemas.microsoft.com/office/drawing/2014/main" id="{9EC635F6-93FE-41FA-9603-CBF013B7A8F7}"/>
                </a:ext>
              </a:extLst>
            </p:cNvPr>
            <p:cNvCxnSpPr>
              <a:stCxn id="34" idx="1"/>
              <a:endCxn id="32" idx="0"/>
            </p:cNvCxnSpPr>
            <p:nvPr/>
          </p:nvCxnSpPr>
          <p:spPr>
            <a:xfrm rot="10800000" flipV="1">
              <a:off x="15958238" y="16158832"/>
              <a:ext cx="901676" cy="1431582"/>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7" name="直接箭头连接符 33">
              <a:extLst>
                <a:ext uri="{FF2B5EF4-FFF2-40B4-BE49-F238E27FC236}">
                  <a16:creationId xmlns:a16="http://schemas.microsoft.com/office/drawing/2014/main" id="{EF879A35-F673-413A-A38D-7E119039FD33}"/>
                </a:ext>
              </a:extLst>
            </p:cNvPr>
            <p:cNvCxnSpPr>
              <a:endCxn id="30" idx="0"/>
            </p:cNvCxnSpPr>
            <p:nvPr/>
          </p:nvCxnSpPr>
          <p:spPr>
            <a:xfrm rot="10800000" flipV="1">
              <a:off x="13963453" y="15982676"/>
              <a:ext cx="2896460" cy="1589152"/>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直接箭头连接符 34">
              <a:extLst>
                <a:ext uri="{FF2B5EF4-FFF2-40B4-BE49-F238E27FC236}">
                  <a16:creationId xmlns:a16="http://schemas.microsoft.com/office/drawing/2014/main" id="{CC0F62D6-560D-471D-BB35-D6CB8101DC03}"/>
                </a:ext>
              </a:extLst>
            </p:cNvPr>
            <p:cNvCxnSpPr>
              <a:stCxn id="34" idx="3"/>
              <a:endCxn id="26" idx="0"/>
            </p:cNvCxnSpPr>
            <p:nvPr/>
          </p:nvCxnSpPr>
          <p:spPr>
            <a:xfrm>
              <a:off x="18978272" y="16158832"/>
              <a:ext cx="969704" cy="1452440"/>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直接箭头连接符 35">
              <a:extLst>
                <a:ext uri="{FF2B5EF4-FFF2-40B4-BE49-F238E27FC236}">
                  <a16:creationId xmlns:a16="http://schemas.microsoft.com/office/drawing/2014/main" id="{5AF86185-773A-4299-8E78-3E07CC5F2D35}"/>
                </a:ext>
              </a:extLst>
            </p:cNvPr>
            <p:cNvCxnSpPr>
              <a:endCxn id="28" idx="0"/>
            </p:cNvCxnSpPr>
            <p:nvPr/>
          </p:nvCxnSpPr>
          <p:spPr>
            <a:xfrm>
              <a:off x="18978271" y="15980371"/>
              <a:ext cx="3112372" cy="1628626"/>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grpSp>
          <p:nvGrpSpPr>
            <p:cNvPr id="20" name="组合 19">
              <a:extLst>
                <a:ext uri="{FF2B5EF4-FFF2-40B4-BE49-F238E27FC236}">
                  <a16:creationId xmlns:a16="http://schemas.microsoft.com/office/drawing/2014/main" id="{E6C150C0-528E-4F15-98F3-02E8B5C336F4}"/>
                </a:ext>
              </a:extLst>
            </p:cNvPr>
            <p:cNvGrpSpPr/>
            <p:nvPr/>
          </p:nvGrpSpPr>
          <p:grpSpPr>
            <a:xfrm rot="10800000">
              <a:off x="13776737" y="18335984"/>
              <a:ext cx="8127188" cy="1127732"/>
              <a:chOff x="2213737" y="5382990"/>
              <a:chExt cx="8127188" cy="1135089"/>
            </a:xfrm>
          </p:grpSpPr>
          <p:cxnSp>
            <p:nvCxnSpPr>
              <p:cNvPr id="21" name="直接箭头连接符 20">
                <a:extLst>
                  <a:ext uri="{FF2B5EF4-FFF2-40B4-BE49-F238E27FC236}">
                    <a16:creationId xmlns:a16="http://schemas.microsoft.com/office/drawing/2014/main" id="{54D3E6A3-46AD-4ADF-9B15-B2AE6AB41E56}"/>
                  </a:ext>
                </a:extLst>
              </p:cNvPr>
              <p:cNvCxnSpPr/>
              <p:nvPr/>
            </p:nvCxnSpPr>
            <p:spPr>
              <a:xfrm>
                <a:off x="6169377" y="5382991"/>
                <a:ext cx="1" cy="113281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直接箭头连接符 32">
                <a:extLst>
                  <a:ext uri="{FF2B5EF4-FFF2-40B4-BE49-F238E27FC236}">
                    <a16:creationId xmlns:a16="http://schemas.microsoft.com/office/drawing/2014/main" id="{8915BA18-F861-4C27-90C4-B299E270FF09}"/>
                  </a:ext>
                </a:extLst>
              </p:cNvPr>
              <p:cNvCxnSpPr/>
              <p:nvPr/>
            </p:nvCxnSpPr>
            <p:spPr>
              <a:xfrm rot="5400000">
                <a:off x="4631835" y="4959679"/>
                <a:ext cx="1114231" cy="1960855"/>
              </a:xfrm>
              <a:prstGeom prst="bentConnector3">
                <a:avLst>
                  <a:gd name="adj1" fmla="val 48069"/>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直接箭头连接符 33">
                <a:extLst>
                  <a:ext uri="{FF2B5EF4-FFF2-40B4-BE49-F238E27FC236}">
                    <a16:creationId xmlns:a16="http://schemas.microsoft.com/office/drawing/2014/main" id="{2E077A12-9B8A-445E-8078-C7A3F29E23A6}"/>
                  </a:ext>
                </a:extLst>
              </p:cNvPr>
              <p:cNvCxnSpPr/>
              <p:nvPr/>
            </p:nvCxnSpPr>
            <p:spPr>
              <a:xfrm rot="5400000">
                <a:off x="3643734" y="3952994"/>
                <a:ext cx="1095646" cy="3955640"/>
              </a:xfrm>
              <a:prstGeom prst="bentConnector3">
                <a:avLst>
                  <a:gd name="adj1" fmla="val 48342"/>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直接箭头连接符 34">
                <a:extLst>
                  <a:ext uri="{FF2B5EF4-FFF2-40B4-BE49-F238E27FC236}">
                    <a16:creationId xmlns:a16="http://schemas.microsoft.com/office/drawing/2014/main" id="{BEEA16FE-5C2D-40CA-AFD4-4C5284CFD31A}"/>
                  </a:ext>
                </a:extLst>
              </p:cNvPr>
              <p:cNvCxnSpPr/>
              <p:nvPr/>
            </p:nvCxnSpPr>
            <p:spPr>
              <a:xfrm rot="16200000" flipH="1">
                <a:off x="6616274" y="4936093"/>
                <a:ext cx="1135089" cy="2028883"/>
              </a:xfrm>
              <a:prstGeom prst="bentConnector3">
                <a:avLst>
                  <a:gd name="adj1" fmla="val 47157"/>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直接箭头连接符 35">
                <a:extLst>
                  <a:ext uri="{FF2B5EF4-FFF2-40B4-BE49-F238E27FC236}">
                    <a16:creationId xmlns:a16="http://schemas.microsoft.com/office/drawing/2014/main" id="{8E865A10-C5A7-4E74-8504-EB586B05B889}"/>
                  </a:ext>
                </a:extLst>
              </p:cNvPr>
              <p:cNvCxnSpPr/>
              <p:nvPr/>
            </p:nvCxnSpPr>
            <p:spPr>
              <a:xfrm rot="16200000" flipH="1">
                <a:off x="7688743" y="3863624"/>
                <a:ext cx="1132816" cy="4171549"/>
              </a:xfrm>
              <a:prstGeom prst="bentConnector3">
                <a:avLst>
                  <a:gd name="adj1" fmla="val 46792"/>
                </a:avLst>
              </a:prstGeom>
              <a:ln w="57150">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31365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3E7B09-5455-42F3-8AF2-23214B754535}"/>
              </a:ext>
            </a:extLst>
          </p:cNvPr>
          <p:cNvSpPr>
            <a:spLocks noGrp="1"/>
          </p:cNvSpPr>
          <p:nvPr>
            <p:ph idx="1"/>
          </p:nvPr>
        </p:nvSpPr>
        <p:spPr>
          <a:xfrm>
            <a:off x="456590" y="1417638"/>
            <a:ext cx="8291874" cy="2659434"/>
          </a:xfrm>
        </p:spPr>
        <p:txBody>
          <a:bodyPr>
            <a:normAutofit fontScale="77500" lnSpcReduction="20000"/>
          </a:bodyPr>
          <a:lstStyle/>
          <a:p>
            <a:r>
              <a:rPr lang="en-US" altLang="zh-CN" dirty="0"/>
              <a:t>MIMD</a:t>
            </a:r>
            <a:r>
              <a:rPr lang="zh-CN" altLang="en-US" dirty="0"/>
              <a:t>中的每个处理器都有自己的指令流，也可以和其他处理器共享指令流，对自己的数据进行处理</a:t>
            </a:r>
            <a:endParaRPr lang="en-US" altLang="zh-CN" dirty="0"/>
          </a:p>
          <a:p>
            <a:pPr lvl="1"/>
            <a:r>
              <a:rPr lang="zh-CN" altLang="en-US" dirty="0"/>
              <a:t>这是</a:t>
            </a:r>
            <a:r>
              <a:rPr lang="zh-CN" altLang="en-US" b="1" dirty="0">
                <a:solidFill>
                  <a:srgbClr val="C00000"/>
                </a:solidFill>
              </a:rPr>
              <a:t>最广泛应用的并行体系结构的形式</a:t>
            </a:r>
            <a:r>
              <a:rPr lang="zh-CN" altLang="en-US" dirty="0"/>
              <a:t>，现代流行的并行处理结构都可以划分为这一类。</a:t>
            </a:r>
            <a:endParaRPr lang="en-US" altLang="zh-CN" dirty="0"/>
          </a:p>
          <a:p>
            <a:pPr lvl="1"/>
            <a:r>
              <a:rPr lang="zh-CN" altLang="en-US" dirty="0"/>
              <a:t>超算、计算机集群、分布式系统、多处理器计算机和多核计算机都划分为这种类型。</a:t>
            </a:r>
            <a:endParaRPr lang="en-US" altLang="zh-CN" dirty="0"/>
          </a:p>
          <a:p>
            <a:endParaRPr lang="zh-CN" altLang="en-US" dirty="0"/>
          </a:p>
        </p:txBody>
      </p:sp>
      <p:sp>
        <p:nvSpPr>
          <p:cNvPr id="3" name="标题 2">
            <a:extLst>
              <a:ext uri="{FF2B5EF4-FFF2-40B4-BE49-F238E27FC236}">
                <a16:creationId xmlns:a16="http://schemas.microsoft.com/office/drawing/2014/main" id="{2CD06DC6-14BF-4D09-9E75-8FA4F6DB6711}"/>
              </a:ext>
            </a:extLst>
          </p:cNvPr>
          <p:cNvSpPr>
            <a:spLocks noGrp="1"/>
          </p:cNvSpPr>
          <p:nvPr>
            <p:ph type="title"/>
          </p:nvPr>
        </p:nvSpPr>
        <p:spPr/>
        <p:txBody>
          <a:bodyPr/>
          <a:lstStyle/>
          <a:p>
            <a:r>
              <a:rPr lang="en-US" altLang="zh-CN" dirty="0"/>
              <a:t>MIMD</a:t>
            </a:r>
            <a:r>
              <a:rPr lang="zh-CN" altLang="en-US" dirty="0"/>
              <a:t>体系结构</a:t>
            </a:r>
          </a:p>
        </p:txBody>
      </p:sp>
      <p:sp>
        <p:nvSpPr>
          <p:cNvPr id="4" name="灯片编号占位符 3">
            <a:extLst>
              <a:ext uri="{FF2B5EF4-FFF2-40B4-BE49-F238E27FC236}">
                <a16:creationId xmlns:a16="http://schemas.microsoft.com/office/drawing/2014/main" id="{514E27FC-F155-40B2-A16D-D9146E565DE9}"/>
              </a:ext>
            </a:extLst>
          </p:cNvPr>
          <p:cNvSpPr>
            <a:spLocks noGrp="1"/>
          </p:cNvSpPr>
          <p:nvPr>
            <p:ph type="sldNum" sz="quarter" idx="12"/>
          </p:nvPr>
        </p:nvSpPr>
        <p:spPr/>
        <p:txBody>
          <a:bodyPr/>
          <a:lstStyle/>
          <a:p>
            <a:fld id="{A5846718-CB15-44DC-A3B0-F0ED78D869D1}" type="slidenum">
              <a:rPr lang="en-SG" smtClean="0"/>
              <a:t>26</a:t>
            </a:fld>
            <a:endParaRPr lang="en-SG"/>
          </a:p>
        </p:txBody>
      </p:sp>
      <p:grpSp>
        <p:nvGrpSpPr>
          <p:cNvPr id="5" name="组合 4">
            <a:extLst>
              <a:ext uri="{FF2B5EF4-FFF2-40B4-BE49-F238E27FC236}">
                <a16:creationId xmlns:a16="http://schemas.microsoft.com/office/drawing/2014/main" id="{98888D6E-E7CB-4DB3-A0E9-7B8AD1AF1C19}"/>
              </a:ext>
            </a:extLst>
          </p:cNvPr>
          <p:cNvGrpSpPr/>
          <p:nvPr/>
        </p:nvGrpSpPr>
        <p:grpSpPr>
          <a:xfrm>
            <a:off x="1648629" y="4249586"/>
            <a:ext cx="5849859" cy="2290843"/>
            <a:chOff x="13076842" y="15841482"/>
            <a:chExt cx="9900408" cy="4311363"/>
          </a:xfrm>
        </p:grpSpPr>
        <p:grpSp>
          <p:nvGrpSpPr>
            <p:cNvPr id="6" name="组合 5">
              <a:extLst>
                <a:ext uri="{FF2B5EF4-FFF2-40B4-BE49-F238E27FC236}">
                  <a16:creationId xmlns:a16="http://schemas.microsoft.com/office/drawing/2014/main" id="{F0973B07-598F-45A4-A570-3A90E7A5420C}"/>
                </a:ext>
              </a:extLst>
            </p:cNvPr>
            <p:cNvGrpSpPr/>
            <p:nvPr/>
          </p:nvGrpSpPr>
          <p:grpSpPr>
            <a:xfrm>
              <a:off x="16908496" y="19451139"/>
              <a:ext cx="2039520" cy="701706"/>
              <a:chOff x="4830631" y="4694079"/>
              <a:chExt cx="2118358" cy="701707"/>
            </a:xfrm>
          </p:grpSpPr>
          <p:sp>
            <p:nvSpPr>
              <p:cNvPr id="37" name="圆角矩形 39">
                <a:extLst>
                  <a:ext uri="{FF2B5EF4-FFF2-40B4-BE49-F238E27FC236}">
                    <a16:creationId xmlns:a16="http://schemas.microsoft.com/office/drawing/2014/main" id="{F7731F7B-D0A6-44AB-81A2-A4D4D934E303}"/>
                  </a:ext>
                </a:extLst>
              </p:cNvPr>
              <p:cNvSpPr/>
              <p:nvPr/>
            </p:nvSpPr>
            <p:spPr>
              <a:xfrm>
                <a:off x="4830631" y="4694079"/>
                <a:ext cx="2118358" cy="63470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矩形 37">
                <a:extLst>
                  <a:ext uri="{FF2B5EF4-FFF2-40B4-BE49-F238E27FC236}">
                    <a16:creationId xmlns:a16="http://schemas.microsoft.com/office/drawing/2014/main" id="{081E5375-4A57-41F1-833F-BC3A22E0D411}"/>
                  </a:ext>
                </a:extLst>
              </p:cNvPr>
              <p:cNvSpPr/>
              <p:nvPr/>
            </p:nvSpPr>
            <p:spPr>
              <a:xfrm>
                <a:off x="5366821" y="4758626"/>
                <a:ext cx="1045976" cy="637160"/>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数据</a:t>
                </a:r>
              </a:p>
            </p:txBody>
          </p:sp>
        </p:grpSp>
        <p:grpSp>
          <p:nvGrpSpPr>
            <p:cNvPr id="7" name="组合 6">
              <a:extLst>
                <a:ext uri="{FF2B5EF4-FFF2-40B4-BE49-F238E27FC236}">
                  <a16:creationId xmlns:a16="http://schemas.microsoft.com/office/drawing/2014/main" id="{CBCC3D2F-D5CF-418C-A85A-25AE5B9EB596}"/>
                </a:ext>
              </a:extLst>
            </p:cNvPr>
            <p:cNvGrpSpPr/>
            <p:nvPr/>
          </p:nvGrpSpPr>
          <p:grpSpPr>
            <a:xfrm>
              <a:off x="17032482" y="17608998"/>
              <a:ext cx="1773218" cy="745794"/>
              <a:chOff x="5003202" y="2857947"/>
              <a:chExt cx="1773218" cy="745794"/>
            </a:xfrm>
          </p:grpSpPr>
          <p:sp>
            <p:nvSpPr>
              <p:cNvPr id="35" name="圆角矩形 42">
                <a:extLst>
                  <a:ext uri="{FF2B5EF4-FFF2-40B4-BE49-F238E27FC236}">
                    <a16:creationId xmlns:a16="http://schemas.microsoft.com/office/drawing/2014/main" id="{93D48F5F-A9C9-4425-9CA9-1DBB6BEC588C}"/>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矩形 35">
                <a:extLst>
                  <a:ext uri="{FF2B5EF4-FFF2-40B4-BE49-F238E27FC236}">
                    <a16:creationId xmlns:a16="http://schemas.microsoft.com/office/drawing/2014/main" id="{9871DCA2-C6DE-43AE-9C4E-C4568D325ECA}"/>
                  </a:ext>
                </a:extLst>
              </p:cNvPr>
              <p:cNvSpPr/>
              <p:nvPr/>
            </p:nvSpPr>
            <p:spPr>
              <a:xfrm>
                <a:off x="5212657" y="2966582"/>
                <a:ext cx="1354307" cy="637159"/>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8" name="直接箭头连接符 7">
              <a:extLst>
                <a:ext uri="{FF2B5EF4-FFF2-40B4-BE49-F238E27FC236}">
                  <a16:creationId xmlns:a16="http://schemas.microsoft.com/office/drawing/2014/main" id="{84DB6712-C46D-43D0-AD5B-A43CAE71608E}"/>
                </a:ext>
              </a:extLst>
            </p:cNvPr>
            <p:cNvCxnSpPr>
              <a:stCxn id="33" idx="2"/>
              <a:endCxn id="35" idx="0"/>
            </p:cNvCxnSpPr>
            <p:nvPr/>
          </p:nvCxnSpPr>
          <p:spPr>
            <a:xfrm>
              <a:off x="17919097" y="16476182"/>
              <a:ext cx="1" cy="113281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4C1EB617-A343-444C-969C-35E081E53D3E}"/>
                </a:ext>
              </a:extLst>
            </p:cNvPr>
            <p:cNvCxnSpPr>
              <a:stCxn id="37" idx="0"/>
              <a:endCxn id="35" idx="2"/>
            </p:cNvCxnSpPr>
            <p:nvPr/>
          </p:nvCxnSpPr>
          <p:spPr>
            <a:xfrm flipV="1">
              <a:off x="17919097" y="18349483"/>
              <a:ext cx="1" cy="109564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10" name="组合 9">
              <a:extLst>
                <a:ext uri="{FF2B5EF4-FFF2-40B4-BE49-F238E27FC236}">
                  <a16:creationId xmlns:a16="http://schemas.microsoft.com/office/drawing/2014/main" id="{E4583B30-3F67-4120-87CF-C2F2C2ED11C6}"/>
                </a:ext>
              </a:extLst>
            </p:cNvPr>
            <p:cNvGrpSpPr/>
            <p:nvPr/>
          </p:nvGrpSpPr>
          <p:grpSpPr>
            <a:xfrm>
              <a:off x="16859914" y="15841482"/>
              <a:ext cx="2118358" cy="691743"/>
              <a:chOff x="4830631" y="1090429"/>
              <a:chExt cx="2118358" cy="691743"/>
            </a:xfrm>
          </p:grpSpPr>
          <p:sp>
            <p:nvSpPr>
              <p:cNvPr id="33" name="圆角矩形 47">
                <a:extLst>
                  <a:ext uri="{FF2B5EF4-FFF2-40B4-BE49-F238E27FC236}">
                    <a16:creationId xmlns:a16="http://schemas.microsoft.com/office/drawing/2014/main" id="{5699616A-F53E-4A20-82CA-7F08CEC53017}"/>
                  </a:ext>
                </a:extLst>
              </p:cNvPr>
              <p:cNvSpPr/>
              <p:nvPr/>
            </p:nvSpPr>
            <p:spPr>
              <a:xfrm>
                <a:off x="4830631" y="1090429"/>
                <a:ext cx="2118358" cy="63470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矩形 33">
                <a:extLst>
                  <a:ext uri="{FF2B5EF4-FFF2-40B4-BE49-F238E27FC236}">
                    <a16:creationId xmlns:a16="http://schemas.microsoft.com/office/drawing/2014/main" id="{8AC0774A-28BA-4281-BA5F-5CEE38C301C6}"/>
                  </a:ext>
                </a:extLst>
              </p:cNvPr>
              <p:cNvSpPr/>
              <p:nvPr/>
            </p:nvSpPr>
            <p:spPr>
              <a:xfrm>
                <a:off x="5386286" y="1145014"/>
                <a:ext cx="1007048" cy="637158"/>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指令</a:t>
                </a:r>
              </a:p>
            </p:txBody>
          </p:sp>
        </p:grpSp>
        <p:sp>
          <p:nvSpPr>
            <p:cNvPr id="11" name="矩形 10">
              <a:extLst>
                <a:ext uri="{FF2B5EF4-FFF2-40B4-BE49-F238E27FC236}">
                  <a16:creationId xmlns:a16="http://schemas.microsoft.com/office/drawing/2014/main" id="{A1E94A2B-79B3-4DFA-AD69-9610AE232147}"/>
                </a:ext>
              </a:extLst>
            </p:cNvPr>
            <p:cNvSpPr/>
            <p:nvPr/>
          </p:nvSpPr>
          <p:spPr>
            <a:xfrm>
              <a:off x="17828885" y="18700714"/>
              <a:ext cx="2048823" cy="637158"/>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五条数据流</a:t>
              </a:r>
            </a:p>
          </p:txBody>
        </p:sp>
        <p:grpSp>
          <p:nvGrpSpPr>
            <p:cNvPr id="12" name="组合 11">
              <a:extLst>
                <a:ext uri="{FF2B5EF4-FFF2-40B4-BE49-F238E27FC236}">
                  <a16:creationId xmlns:a16="http://schemas.microsoft.com/office/drawing/2014/main" id="{610B4549-DB63-4BB8-95F9-D0EBE6B75029}"/>
                </a:ext>
              </a:extLst>
            </p:cNvPr>
            <p:cNvGrpSpPr/>
            <p:nvPr/>
          </p:nvGrpSpPr>
          <p:grpSpPr>
            <a:xfrm>
              <a:off x="15071629" y="17590415"/>
              <a:ext cx="1773218" cy="745794"/>
              <a:chOff x="5003202" y="2857947"/>
              <a:chExt cx="1773218" cy="745794"/>
            </a:xfrm>
          </p:grpSpPr>
          <p:sp>
            <p:nvSpPr>
              <p:cNvPr id="31" name="圆角矩形 85">
                <a:extLst>
                  <a:ext uri="{FF2B5EF4-FFF2-40B4-BE49-F238E27FC236}">
                    <a16:creationId xmlns:a16="http://schemas.microsoft.com/office/drawing/2014/main" id="{6E0506C8-F29F-4691-BC9C-D58544D1CF8A}"/>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矩形 31">
                <a:extLst>
                  <a:ext uri="{FF2B5EF4-FFF2-40B4-BE49-F238E27FC236}">
                    <a16:creationId xmlns:a16="http://schemas.microsoft.com/office/drawing/2014/main" id="{5EF3903D-201A-4822-8D03-679A6D877068}"/>
                  </a:ext>
                </a:extLst>
              </p:cNvPr>
              <p:cNvSpPr/>
              <p:nvPr/>
            </p:nvSpPr>
            <p:spPr>
              <a:xfrm>
                <a:off x="5212657" y="2966582"/>
                <a:ext cx="1354307" cy="637159"/>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3" name="组合 12">
              <a:extLst>
                <a:ext uri="{FF2B5EF4-FFF2-40B4-BE49-F238E27FC236}">
                  <a16:creationId xmlns:a16="http://schemas.microsoft.com/office/drawing/2014/main" id="{F40312E5-497F-42B1-A8E2-01A548454702}"/>
                </a:ext>
              </a:extLst>
            </p:cNvPr>
            <p:cNvGrpSpPr/>
            <p:nvPr/>
          </p:nvGrpSpPr>
          <p:grpSpPr>
            <a:xfrm>
              <a:off x="13076842" y="17571827"/>
              <a:ext cx="1773218" cy="745794"/>
              <a:chOff x="5003202" y="2857947"/>
              <a:chExt cx="1773218" cy="745794"/>
            </a:xfrm>
          </p:grpSpPr>
          <p:sp>
            <p:nvSpPr>
              <p:cNvPr id="29" name="圆角矩形 88">
                <a:extLst>
                  <a:ext uri="{FF2B5EF4-FFF2-40B4-BE49-F238E27FC236}">
                    <a16:creationId xmlns:a16="http://schemas.microsoft.com/office/drawing/2014/main" id="{3919B56A-C51E-49BF-9AFF-5B138316DC1B}"/>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a:extLst>
                  <a:ext uri="{FF2B5EF4-FFF2-40B4-BE49-F238E27FC236}">
                    <a16:creationId xmlns:a16="http://schemas.microsoft.com/office/drawing/2014/main" id="{2FA4B34E-6014-4D60-9B20-A6EFF29F1369}"/>
                  </a:ext>
                </a:extLst>
              </p:cNvPr>
              <p:cNvSpPr/>
              <p:nvPr/>
            </p:nvSpPr>
            <p:spPr>
              <a:xfrm>
                <a:off x="5212657" y="2966582"/>
                <a:ext cx="1354307" cy="637159"/>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4" name="组合 13">
              <a:extLst>
                <a:ext uri="{FF2B5EF4-FFF2-40B4-BE49-F238E27FC236}">
                  <a16:creationId xmlns:a16="http://schemas.microsoft.com/office/drawing/2014/main" id="{72802E37-2753-4A19-A745-D27DE73C4814}"/>
                </a:ext>
              </a:extLst>
            </p:cNvPr>
            <p:cNvGrpSpPr/>
            <p:nvPr/>
          </p:nvGrpSpPr>
          <p:grpSpPr>
            <a:xfrm>
              <a:off x="21204032" y="17608998"/>
              <a:ext cx="1773218" cy="745794"/>
              <a:chOff x="5003202" y="2857947"/>
              <a:chExt cx="1773218" cy="745794"/>
            </a:xfrm>
          </p:grpSpPr>
          <p:sp>
            <p:nvSpPr>
              <p:cNvPr id="27" name="圆角矩形 91">
                <a:extLst>
                  <a:ext uri="{FF2B5EF4-FFF2-40B4-BE49-F238E27FC236}">
                    <a16:creationId xmlns:a16="http://schemas.microsoft.com/office/drawing/2014/main" id="{72E03E5B-4A8F-4424-9484-8E26286F25F5}"/>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矩形 27">
                <a:extLst>
                  <a:ext uri="{FF2B5EF4-FFF2-40B4-BE49-F238E27FC236}">
                    <a16:creationId xmlns:a16="http://schemas.microsoft.com/office/drawing/2014/main" id="{6631BC58-447C-402F-89D5-AD5E4A649C81}"/>
                  </a:ext>
                </a:extLst>
              </p:cNvPr>
              <p:cNvSpPr/>
              <p:nvPr/>
            </p:nvSpPr>
            <p:spPr>
              <a:xfrm>
                <a:off x="5212657" y="2966582"/>
                <a:ext cx="1354307" cy="637159"/>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grpSp>
          <p:nvGrpSpPr>
            <p:cNvPr id="15" name="组合 14">
              <a:extLst>
                <a:ext uri="{FF2B5EF4-FFF2-40B4-BE49-F238E27FC236}">
                  <a16:creationId xmlns:a16="http://schemas.microsoft.com/office/drawing/2014/main" id="{63097115-9522-48EE-967D-A8C367BDA170}"/>
                </a:ext>
              </a:extLst>
            </p:cNvPr>
            <p:cNvGrpSpPr/>
            <p:nvPr/>
          </p:nvGrpSpPr>
          <p:grpSpPr>
            <a:xfrm>
              <a:off x="19061366" y="17611273"/>
              <a:ext cx="1773218" cy="745794"/>
              <a:chOff x="5003202" y="2857947"/>
              <a:chExt cx="1773218" cy="745794"/>
            </a:xfrm>
          </p:grpSpPr>
          <p:sp>
            <p:nvSpPr>
              <p:cNvPr id="25" name="圆角矩形 94">
                <a:extLst>
                  <a:ext uri="{FF2B5EF4-FFF2-40B4-BE49-F238E27FC236}">
                    <a16:creationId xmlns:a16="http://schemas.microsoft.com/office/drawing/2014/main" id="{020390D7-817C-47B9-8903-B0C5279289B8}"/>
                  </a:ext>
                </a:extLst>
              </p:cNvPr>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矩形 25">
                <a:extLst>
                  <a:ext uri="{FF2B5EF4-FFF2-40B4-BE49-F238E27FC236}">
                    <a16:creationId xmlns:a16="http://schemas.microsoft.com/office/drawing/2014/main" id="{6F6A8B64-1182-4812-849D-AC7EAE1E4E7E}"/>
                  </a:ext>
                </a:extLst>
              </p:cNvPr>
              <p:cNvSpPr/>
              <p:nvPr/>
            </p:nvSpPr>
            <p:spPr>
              <a:xfrm>
                <a:off x="5212657" y="2966582"/>
                <a:ext cx="1354307" cy="637159"/>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处理器</a:t>
                </a:r>
              </a:p>
            </p:txBody>
          </p:sp>
        </p:grpSp>
        <p:cxnSp>
          <p:nvCxnSpPr>
            <p:cNvPr id="16" name="直接箭头连接符 28">
              <a:extLst>
                <a:ext uri="{FF2B5EF4-FFF2-40B4-BE49-F238E27FC236}">
                  <a16:creationId xmlns:a16="http://schemas.microsoft.com/office/drawing/2014/main" id="{915A615D-27C5-47DC-87F2-043B0E23A524}"/>
                </a:ext>
              </a:extLst>
            </p:cNvPr>
            <p:cNvCxnSpPr>
              <a:stCxn id="37" idx="1"/>
            </p:cNvCxnSpPr>
            <p:nvPr/>
          </p:nvCxnSpPr>
          <p:spPr>
            <a:xfrm rot="10800000">
              <a:off x="15944958" y="18328632"/>
              <a:ext cx="963534" cy="1439861"/>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7" name="直接箭头连接符 29">
              <a:extLst>
                <a:ext uri="{FF2B5EF4-FFF2-40B4-BE49-F238E27FC236}">
                  <a16:creationId xmlns:a16="http://schemas.microsoft.com/office/drawing/2014/main" id="{CAE39B0C-FCB4-40DE-96AC-B734A1156D1C}"/>
                </a:ext>
              </a:extLst>
            </p:cNvPr>
            <p:cNvCxnSpPr/>
            <p:nvPr/>
          </p:nvCxnSpPr>
          <p:spPr>
            <a:xfrm rot="10800000">
              <a:off x="13859184" y="18317401"/>
              <a:ext cx="3091306" cy="1721506"/>
            </a:xfrm>
            <a:prstGeom prst="bentConnector3">
              <a:avLst>
                <a:gd name="adj1" fmla="val 100112"/>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直接箭头连接符 30">
              <a:extLst>
                <a:ext uri="{FF2B5EF4-FFF2-40B4-BE49-F238E27FC236}">
                  <a16:creationId xmlns:a16="http://schemas.microsoft.com/office/drawing/2014/main" id="{283D8BA8-7B79-41C3-B12B-869FF2D3590B}"/>
                </a:ext>
              </a:extLst>
            </p:cNvPr>
            <p:cNvCxnSpPr>
              <a:stCxn id="37" idx="3"/>
              <a:endCxn id="25" idx="2"/>
            </p:cNvCxnSpPr>
            <p:nvPr/>
          </p:nvCxnSpPr>
          <p:spPr>
            <a:xfrm flipV="1">
              <a:off x="18948013" y="18351757"/>
              <a:ext cx="999962" cy="1416732"/>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直接箭头连接符 31">
              <a:extLst>
                <a:ext uri="{FF2B5EF4-FFF2-40B4-BE49-F238E27FC236}">
                  <a16:creationId xmlns:a16="http://schemas.microsoft.com/office/drawing/2014/main" id="{CAD50123-644A-4A95-9D99-08FB5910D8E1}"/>
                </a:ext>
              </a:extLst>
            </p:cNvPr>
            <p:cNvCxnSpPr/>
            <p:nvPr/>
          </p:nvCxnSpPr>
          <p:spPr>
            <a:xfrm flipV="1">
              <a:off x="18933535" y="18358127"/>
              <a:ext cx="3157108" cy="1680778"/>
            </a:xfrm>
            <a:prstGeom prst="bentConnector3">
              <a:avLst>
                <a:gd name="adj1" fmla="val 100089"/>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直接箭头连接符 32">
              <a:extLst>
                <a:ext uri="{FF2B5EF4-FFF2-40B4-BE49-F238E27FC236}">
                  <a16:creationId xmlns:a16="http://schemas.microsoft.com/office/drawing/2014/main" id="{5ADB3A28-B6DC-4698-B0C1-456DB71B2F73}"/>
                </a:ext>
              </a:extLst>
            </p:cNvPr>
            <p:cNvCxnSpPr>
              <a:stCxn id="33" idx="1"/>
              <a:endCxn id="31" idx="0"/>
            </p:cNvCxnSpPr>
            <p:nvPr/>
          </p:nvCxnSpPr>
          <p:spPr>
            <a:xfrm rot="10800000" flipV="1">
              <a:off x="15958238" y="16158832"/>
              <a:ext cx="901676" cy="1431582"/>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直接箭头连接符 33">
              <a:extLst>
                <a:ext uri="{FF2B5EF4-FFF2-40B4-BE49-F238E27FC236}">
                  <a16:creationId xmlns:a16="http://schemas.microsoft.com/office/drawing/2014/main" id="{371783D5-FC75-4719-B9F4-3FE70CB98960}"/>
                </a:ext>
              </a:extLst>
            </p:cNvPr>
            <p:cNvCxnSpPr>
              <a:stCxn id="33" idx="1"/>
              <a:endCxn id="29" idx="0"/>
            </p:cNvCxnSpPr>
            <p:nvPr/>
          </p:nvCxnSpPr>
          <p:spPr>
            <a:xfrm rot="10800000" flipV="1">
              <a:off x="13963454" y="16158830"/>
              <a:ext cx="2896462" cy="141299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直接箭头连接符 34">
              <a:extLst>
                <a:ext uri="{FF2B5EF4-FFF2-40B4-BE49-F238E27FC236}">
                  <a16:creationId xmlns:a16="http://schemas.microsoft.com/office/drawing/2014/main" id="{01637501-DC2A-4CD8-BAF5-577748C069A5}"/>
                </a:ext>
              </a:extLst>
            </p:cNvPr>
            <p:cNvCxnSpPr>
              <a:stCxn id="33" idx="3"/>
              <a:endCxn id="25" idx="0"/>
            </p:cNvCxnSpPr>
            <p:nvPr/>
          </p:nvCxnSpPr>
          <p:spPr>
            <a:xfrm>
              <a:off x="18978272" y="16158832"/>
              <a:ext cx="969704" cy="1452440"/>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直接箭头连接符 35">
              <a:extLst>
                <a:ext uri="{FF2B5EF4-FFF2-40B4-BE49-F238E27FC236}">
                  <a16:creationId xmlns:a16="http://schemas.microsoft.com/office/drawing/2014/main" id="{D3A09653-439E-4369-B434-2F4B4959338E}"/>
                </a:ext>
              </a:extLst>
            </p:cNvPr>
            <p:cNvCxnSpPr>
              <a:stCxn id="33" idx="3"/>
              <a:endCxn id="27" idx="0"/>
            </p:cNvCxnSpPr>
            <p:nvPr/>
          </p:nvCxnSpPr>
          <p:spPr>
            <a:xfrm>
              <a:off x="18978271" y="16158833"/>
              <a:ext cx="3112370" cy="14501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sp>
          <p:nvSpPr>
            <p:cNvPr id="24" name="矩形 23">
              <a:extLst>
                <a:ext uri="{FF2B5EF4-FFF2-40B4-BE49-F238E27FC236}">
                  <a16:creationId xmlns:a16="http://schemas.microsoft.com/office/drawing/2014/main" id="{EDFAD32C-2CE7-4FB0-8D1D-F13FEB2A2D18}"/>
                </a:ext>
              </a:extLst>
            </p:cNvPr>
            <p:cNvSpPr/>
            <p:nvPr/>
          </p:nvSpPr>
          <p:spPr>
            <a:xfrm>
              <a:off x="17889961" y="16576079"/>
              <a:ext cx="2048823" cy="637158"/>
            </a:xfrm>
            <a:prstGeom prst="rect">
              <a:avLst/>
            </a:prstGeom>
            <a:noFill/>
          </p:spPr>
          <p:txBody>
            <a:bodyPr wrap="non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三条指令流</a:t>
              </a:r>
            </a:p>
          </p:txBody>
        </p:sp>
      </p:grpSp>
    </p:spTree>
    <p:extLst>
      <p:ext uri="{BB962C8B-B14F-4D97-AF65-F5344CB8AC3E}">
        <p14:creationId xmlns:p14="http://schemas.microsoft.com/office/powerpoint/2010/main" val="35028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E627570-A0C9-46DF-A352-242F7ECA4CEA}"/>
              </a:ext>
            </a:extLst>
          </p:cNvPr>
          <p:cNvSpPr>
            <a:spLocks noGrp="1"/>
          </p:cNvSpPr>
          <p:nvPr>
            <p:ph type="sldNum" sz="quarter" idx="12"/>
          </p:nvPr>
        </p:nvSpPr>
        <p:spPr/>
        <p:txBody>
          <a:bodyPr/>
          <a:lstStyle/>
          <a:p>
            <a:fld id="{A5846718-CB15-44DC-A3B0-F0ED78D869D1}" type="slidenum">
              <a:rPr lang="en-SG" smtClean="0"/>
              <a:t>27</a:t>
            </a:fld>
            <a:endParaRPr lang="en-SG"/>
          </a:p>
        </p:txBody>
      </p:sp>
      <p:pic>
        <p:nvPicPr>
          <p:cNvPr id="5" name="图片 4">
            <a:extLst>
              <a:ext uri="{FF2B5EF4-FFF2-40B4-BE49-F238E27FC236}">
                <a16:creationId xmlns:a16="http://schemas.microsoft.com/office/drawing/2014/main" id="{EFEA1791-6038-4CC3-A54A-F75FB830C8EF}"/>
              </a:ext>
            </a:extLst>
          </p:cNvPr>
          <p:cNvPicPr>
            <a:picLocks noChangeAspect="1"/>
          </p:cNvPicPr>
          <p:nvPr/>
        </p:nvPicPr>
        <p:blipFill>
          <a:blip r:embed="rId2"/>
          <a:stretch>
            <a:fillRect/>
          </a:stretch>
        </p:blipFill>
        <p:spPr>
          <a:xfrm>
            <a:off x="971600" y="298761"/>
            <a:ext cx="6783683" cy="6258124"/>
          </a:xfrm>
          <a:prstGeom prst="rect">
            <a:avLst/>
          </a:prstGeom>
        </p:spPr>
      </p:pic>
    </p:spTree>
    <p:extLst>
      <p:ext uri="{BB962C8B-B14F-4D97-AF65-F5344CB8AC3E}">
        <p14:creationId xmlns:p14="http://schemas.microsoft.com/office/powerpoint/2010/main" val="1112341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DAF456-963A-4CE1-B688-6FB91FC576E3}"/>
              </a:ext>
            </a:extLst>
          </p:cNvPr>
          <p:cNvSpPr>
            <a:spLocks noGrp="1"/>
          </p:cNvSpPr>
          <p:nvPr>
            <p:ph idx="1"/>
          </p:nvPr>
        </p:nvSpPr>
        <p:spPr>
          <a:xfrm>
            <a:off x="456591" y="1417638"/>
            <a:ext cx="8229600" cy="1363290"/>
          </a:xfrm>
        </p:spPr>
        <p:txBody>
          <a:bodyPr>
            <a:normAutofit fontScale="77500" lnSpcReduction="20000"/>
          </a:bodyPr>
          <a:lstStyle/>
          <a:p>
            <a:r>
              <a:rPr lang="en-US" altLang="zh-CN" dirty="0"/>
              <a:t>SIMT</a:t>
            </a:r>
            <a:r>
              <a:rPr lang="zh-CN" altLang="en-US" dirty="0"/>
              <a:t>是一种并行计算中使用的模型，主要是</a:t>
            </a:r>
            <a:r>
              <a:rPr lang="zh-CN" altLang="en-US" dirty="0">
                <a:solidFill>
                  <a:srgbClr val="0066CC"/>
                </a:solidFill>
              </a:rPr>
              <a:t>将</a:t>
            </a:r>
            <a:r>
              <a:rPr lang="en-US" altLang="zh-CN" dirty="0">
                <a:solidFill>
                  <a:srgbClr val="0066CC"/>
                </a:solidFill>
              </a:rPr>
              <a:t>SIMD</a:t>
            </a:r>
            <a:r>
              <a:rPr lang="zh-CN" altLang="en-US" dirty="0">
                <a:solidFill>
                  <a:srgbClr val="0066CC"/>
                </a:solidFill>
              </a:rPr>
              <a:t>与多线程结合在一起</a:t>
            </a:r>
            <a:r>
              <a:rPr lang="zh-CN" altLang="en-US" dirty="0"/>
              <a:t>，广泛应用于</a:t>
            </a:r>
            <a:r>
              <a:rPr lang="en-US" altLang="zh-CN" dirty="0">
                <a:solidFill>
                  <a:srgbClr val="0066CC"/>
                </a:solidFill>
              </a:rPr>
              <a:t>GPU</a:t>
            </a:r>
            <a:r>
              <a:rPr lang="zh-CN" altLang="en-US" dirty="0"/>
              <a:t>上的计算单元中</a:t>
            </a:r>
            <a:endParaRPr lang="en-US" altLang="zh-CN" dirty="0"/>
          </a:p>
          <a:p>
            <a:endParaRPr lang="zh-CN" altLang="en-US" dirty="0"/>
          </a:p>
        </p:txBody>
      </p:sp>
      <p:sp>
        <p:nvSpPr>
          <p:cNvPr id="3" name="标题 2">
            <a:extLst>
              <a:ext uri="{FF2B5EF4-FFF2-40B4-BE49-F238E27FC236}">
                <a16:creationId xmlns:a16="http://schemas.microsoft.com/office/drawing/2014/main" id="{C875A00D-FFBD-4EE9-A748-2E6AF3F817B6}"/>
              </a:ext>
            </a:extLst>
          </p:cNvPr>
          <p:cNvSpPr>
            <a:spLocks noGrp="1"/>
          </p:cNvSpPr>
          <p:nvPr>
            <p:ph type="title"/>
          </p:nvPr>
        </p:nvSpPr>
        <p:spPr/>
        <p:txBody>
          <a:bodyPr/>
          <a:lstStyle/>
          <a:p>
            <a:r>
              <a:rPr lang="zh-CN" altLang="en-US" dirty="0"/>
              <a:t>扩展：</a:t>
            </a:r>
            <a:r>
              <a:rPr lang="en-US" altLang="zh-CN" dirty="0"/>
              <a:t>SIMT</a:t>
            </a:r>
            <a:r>
              <a:rPr lang="zh-CN" altLang="en-US" dirty="0"/>
              <a:t>体系结构</a:t>
            </a:r>
          </a:p>
        </p:txBody>
      </p:sp>
      <p:sp>
        <p:nvSpPr>
          <p:cNvPr id="4" name="灯片编号占位符 3">
            <a:extLst>
              <a:ext uri="{FF2B5EF4-FFF2-40B4-BE49-F238E27FC236}">
                <a16:creationId xmlns:a16="http://schemas.microsoft.com/office/drawing/2014/main" id="{DAC7B97B-D19F-4E69-B63B-6764118DADA1}"/>
              </a:ext>
            </a:extLst>
          </p:cNvPr>
          <p:cNvSpPr>
            <a:spLocks noGrp="1"/>
          </p:cNvSpPr>
          <p:nvPr>
            <p:ph type="sldNum" sz="quarter" idx="12"/>
          </p:nvPr>
        </p:nvSpPr>
        <p:spPr/>
        <p:txBody>
          <a:bodyPr/>
          <a:lstStyle/>
          <a:p>
            <a:fld id="{A5846718-CB15-44DC-A3B0-F0ED78D869D1}" type="slidenum">
              <a:rPr lang="en-SG" smtClean="0"/>
              <a:t>28</a:t>
            </a:fld>
            <a:endParaRPr lang="en-SG"/>
          </a:p>
        </p:txBody>
      </p:sp>
      <p:grpSp>
        <p:nvGrpSpPr>
          <p:cNvPr id="5" name="组合 4">
            <a:extLst>
              <a:ext uri="{FF2B5EF4-FFF2-40B4-BE49-F238E27FC236}">
                <a16:creationId xmlns:a16="http://schemas.microsoft.com/office/drawing/2014/main" id="{E228B646-8CD2-408B-866E-ACE99DF0FBA4}"/>
              </a:ext>
            </a:extLst>
          </p:cNvPr>
          <p:cNvGrpSpPr/>
          <p:nvPr/>
        </p:nvGrpSpPr>
        <p:grpSpPr>
          <a:xfrm>
            <a:off x="824749" y="2492894"/>
            <a:ext cx="7203635" cy="4090465"/>
            <a:chOff x="13296900" y="14782800"/>
            <a:chExt cx="8557260" cy="6100568"/>
          </a:xfrm>
        </p:grpSpPr>
        <p:sp>
          <p:nvSpPr>
            <p:cNvPr id="6" name="矩形 5">
              <a:extLst>
                <a:ext uri="{FF2B5EF4-FFF2-40B4-BE49-F238E27FC236}">
                  <a16:creationId xmlns:a16="http://schemas.microsoft.com/office/drawing/2014/main" id="{FA27E2B6-D833-4317-A4EA-EBB0F5E2CA21}"/>
                </a:ext>
              </a:extLst>
            </p:cNvPr>
            <p:cNvSpPr/>
            <p:nvPr/>
          </p:nvSpPr>
          <p:spPr>
            <a:xfrm>
              <a:off x="13296900" y="14782800"/>
              <a:ext cx="8557260" cy="5110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7" name="矩形 6">
              <a:extLst>
                <a:ext uri="{FF2B5EF4-FFF2-40B4-BE49-F238E27FC236}">
                  <a16:creationId xmlns:a16="http://schemas.microsoft.com/office/drawing/2014/main" id="{C682BFC2-0805-414E-89B0-DB078945F368}"/>
                </a:ext>
              </a:extLst>
            </p:cNvPr>
            <p:cNvSpPr/>
            <p:nvPr/>
          </p:nvSpPr>
          <p:spPr>
            <a:xfrm>
              <a:off x="13536135" y="14875628"/>
              <a:ext cx="859185" cy="596729"/>
            </a:xfrm>
            <a:prstGeom prst="rect">
              <a:avLst/>
            </a:prstGeom>
            <a:noFill/>
          </p:spPr>
          <p:txBody>
            <a:bodyPr wrap="non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GPU</a:t>
              </a:r>
              <a:endParaRPr lang="zh-CN" altLang="en-US" sz="20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AEF04A5B-D6FE-4719-8ACA-0F2C02BC1564}"/>
                </a:ext>
              </a:extLst>
            </p:cNvPr>
            <p:cNvSpPr/>
            <p:nvPr/>
          </p:nvSpPr>
          <p:spPr>
            <a:xfrm>
              <a:off x="13571219" y="15480551"/>
              <a:ext cx="2255520" cy="157653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9" name="矩形 8">
              <a:extLst>
                <a:ext uri="{FF2B5EF4-FFF2-40B4-BE49-F238E27FC236}">
                  <a16:creationId xmlns:a16="http://schemas.microsoft.com/office/drawing/2014/main" id="{72744584-7732-43EF-85CE-A6BB91E0FD2C}"/>
                </a:ext>
              </a:extLst>
            </p:cNvPr>
            <p:cNvSpPr/>
            <p:nvPr/>
          </p:nvSpPr>
          <p:spPr>
            <a:xfrm>
              <a:off x="13873310" y="15553231"/>
              <a:ext cx="1651340"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核心集群</a:t>
              </a:r>
            </a:p>
          </p:txBody>
        </p:sp>
        <p:sp>
          <p:nvSpPr>
            <p:cNvPr id="10" name="矩形 9">
              <a:extLst>
                <a:ext uri="{FF2B5EF4-FFF2-40B4-BE49-F238E27FC236}">
                  <a16:creationId xmlns:a16="http://schemas.microsoft.com/office/drawing/2014/main" id="{AB12E99D-2284-4FF3-BCDA-7E57657B86CB}"/>
                </a:ext>
              </a:extLst>
            </p:cNvPr>
            <p:cNvSpPr/>
            <p:nvPr/>
          </p:nvSpPr>
          <p:spPr>
            <a:xfrm>
              <a:off x="1375377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1" name="矩形 10">
              <a:extLst>
                <a:ext uri="{FF2B5EF4-FFF2-40B4-BE49-F238E27FC236}">
                  <a16:creationId xmlns:a16="http://schemas.microsoft.com/office/drawing/2014/main" id="{705DAE4B-30F9-4E3C-B80F-7FB8E3224BB6}"/>
                </a:ext>
              </a:extLst>
            </p:cNvPr>
            <p:cNvSpPr/>
            <p:nvPr/>
          </p:nvSpPr>
          <p:spPr>
            <a:xfrm>
              <a:off x="13846286"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12" name="矩形 11">
              <a:extLst>
                <a:ext uri="{FF2B5EF4-FFF2-40B4-BE49-F238E27FC236}">
                  <a16:creationId xmlns:a16="http://schemas.microsoft.com/office/drawing/2014/main" id="{658C0400-25AC-4D1A-B4CC-E9592E9FEC07}"/>
                </a:ext>
              </a:extLst>
            </p:cNvPr>
            <p:cNvSpPr/>
            <p:nvPr/>
          </p:nvSpPr>
          <p:spPr>
            <a:xfrm>
              <a:off x="1478247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3" name="矩形 12">
              <a:extLst>
                <a:ext uri="{FF2B5EF4-FFF2-40B4-BE49-F238E27FC236}">
                  <a16:creationId xmlns:a16="http://schemas.microsoft.com/office/drawing/2014/main" id="{A6EE0D57-9CDD-4F8A-9B7C-099BC59B198A}"/>
                </a:ext>
              </a:extLst>
            </p:cNvPr>
            <p:cNvSpPr/>
            <p:nvPr/>
          </p:nvSpPr>
          <p:spPr>
            <a:xfrm>
              <a:off x="14874987"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14" name="矩形 13">
              <a:extLst>
                <a:ext uri="{FF2B5EF4-FFF2-40B4-BE49-F238E27FC236}">
                  <a16:creationId xmlns:a16="http://schemas.microsoft.com/office/drawing/2014/main" id="{DFBA7903-6CCE-4A52-B2D6-73F11A37214B}"/>
                </a:ext>
              </a:extLst>
            </p:cNvPr>
            <p:cNvSpPr/>
            <p:nvPr/>
          </p:nvSpPr>
          <p:spPr>
            <a:xfrm>
              <a:off x="16047719" y="15480551"/>
              <a:ext cx="2255520" cy="157653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5" name="矩形 14">
              <a:extLst>
                <a:ext uri="{FF2B5EF4-FFF2-40B4-BE49-F238E27FC236}">
                  <a16:creationId xmlns:a16="http://schemas.microsoft.com/office/drawing/2014/main" id="{22ED9D27-C8E5-487E-ACEE-91889DE4766B}"/>
                </a:ext>
              </a:extLst>
            </p:cNvPr>
            <p:cNvSpPr/>
            <p:nvPr/>
          </p:nvSpPr>
          <p:spPr>
            <a:xfrm>
              <a:off x="16349810" y="15553231"/>
              <a:ext cx="1651340"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核心集群</a:t>
              </a:r>
            </a:p>
          </p:txBody>
        </p:sp>
        <p:sp>
          <p:nvSpPr>
            <p:cNvPr id="16" name="矩形 15">
              <a:extLst>
                <a:ext uri="{FF2B5EF4-FFF2-40B4-BE49-F238E27FC236}">
                  <a16:creationId xmlns:a16="http://schemas.microsoft.com/office/drawing/2014/main" id="{16E3351E-728D-4A44-BD21-3A5CD6F81A92}"/>
                </a:ext>
              </a:extLst>
            </p:cNvPr>
            <p:cNvSpPr/>
            <p:nvPr/>
          </p:nvSpPr>
          <p:spPr>
            <a:xfrm>
              <a:off x="1623027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7" name="矩形 16">
              <a:extLst>
                <a:ext uri="{FF2B5EF4-FFF2-40B4-BE49-F238E27FC236}">
                  <a16:creationId xmlns:a16="http://schemas.microsoft.com/office/drawing/2014/main" id="{0506DBF1-844D-4C31-8CF9-750A9EA57F37}"/>
                </a:ext>
              </a:extLst>
            </p:cNvPr>
            <p:cNvSpPr/>
            <p:nvPr/>
          </p:nvSpPr>
          <p:spPr>
            <a:xfrm>
              <a:off x="16322787"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18" name="矩形 17">
              <a:extLst>
                <a:ext uri="{FF2B5EF4-FFF2-40B4-BE49-F238E27FC236}">
                  <a16:creationId xmlns:a16="http://schemas.microsoft.com/office/drawing/2014/main" id="{E591F67F-9D6C-481D-A582-4B28C038B831}"/>
                </a:ext>
              </a:extLst>
            </p:cNvPr>
            <p:cNvSpPr/>
            <p:nvPr/>
          </p:nvSpPr>
          <p:spPr>
            <a:xfrm>
              <a:off x="1725897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9" name="矩形 18">
              <a:extLst>
                <a:ext uri="{FF2B5EF4-FFF2-40B4-BE49-F238E27FC236}">
                  <a16:creationId xmlns:a16="http://schemas.microsoft.com/office/drawing/2014/main" id="{C33AA6B5-2817-41C5-8AD6-6938DB24BEFA}"/>
                </a:ext>
              </a:extLst>
            </p:cNvPr>
            <p:cNvSpPr/>
            <p:nvPr/>
          </p:nvSpPr>
          <p:spPr>
            <a:xfrm>
              <a:off x="17351487"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20" name="矩形 19">
              <a:extLst>
                <a:ext uri="{FF2B5EF4-FFF2-40B4-BE49-F238E27FC236}">
                  <a16:creationId xmlns:a16="http://schemas.microsoft.com/office/drawing/2014/main" id="{2EB6D000-620A-4937-8356-FCA3E8D4F0C4}"/>
                </a:ext>
              </a:extLst>
            </p:cNvPr>
            <p:cNvSpPr/>
            <p:nvPr/>
          </p:nvSpPr>
          <p:spPr>
            <a:xfrm>
              <a:off x="19430999" y="15480551"/>
              <a:ext cx="2255520" cy="157653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1" name="矩形 20">
              <a:extLst>
                <a:ext uri="{FF2B5EF4-FFF2-40B4-BE49-F238E27FC236}">
                  <a16:creationId xmlns:a16="http://schemas.microsoft.com/office/drawing/2014/main" id="{951025F1-908B-4534-B9D0-1879EB8F4E29}"/>
                </a:ext>
              </a:extLst>
            </p:cNvPr>
            <p:cNvSpPr/>
            <p:nvPr/>
          </p:nvSpPr>
          <p:spPr>
            <a:xfrm>
              <a:off x="19733090" y="15553231"/>
              <a:ext cx="1651340"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核心集群</a:t>
              </a:r>
            </a:p>
          </p:txBody>
        </p:sp>
        <p:sp>
          <p:nvSpPr>
            <p:cNvPr id="22" name="矩形 21">
              <a:extLst>
                <a:ext uri="{FF2B5EF4-FFF2-40B4-BE49-F238E27FC236}">
                  <a16:creationId xmlns:a16="http://schemas.microsoft.com/office/drawing/2014/main" id="{4E6BB067-F961-495F-96B4-F9BCC42E45F5}"/>
                </a:ext>
              </a:extLst>
            </p:cNvPr>
            <p:cNvSpPr/>
            <p:nvPr/>
          </p:nvSpPr>
          <p:spPr>
            <a:xfrm>
              <a:off x="1961355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3" name="矩形 22">
              <a:extLst>
                <a:ext uri="{FF2B5EF4-FFF2-40B4-BE49-F238E27FC236}">
                  <a16:creationId xmlns:a16="http://schemas.microsoft.com/office/drawing/2014/main" id="{D016DD8A-F89F-435C-B884-ED3D7EF01A26}"/>
                </a:ext>
              </a:extLst>
            </p:cNvPr>
            <p:cNvSpPr/>
            <p:nvPr/>
          </p:nvSpPr>
          <p:spPr>
            <a:xfrm>
              <a:off x="19706067"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24" name="矩形 23">
              <a:extLst>
                <a:ext uri="{FF2B5EF4-FFF2-40B4-BE49-F238E27FC236}">
                  <a16:creationId xmlns:a16="http://schemas.microsoft.com/office/drawing/2014/main" id="{1D280F62-A1CB-491B-A2B8-B7590BA2AC07}"/>
                </a:ext>
              </a:extLst>
            </p:cNvPr>
            <p:cNvSpPr/>
            <p:nvPr/>
          </p:nvSpPr>
          <p:spPr>
            <a:xfrm>
              <a:off x="20642258" y="16118581"/>
              <a:ext cx="899482" cy="835919"/>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5" name="矩形 24">
              <a:extLst>
                <a:ext uri="{FF2B5EF4-FFF2-40B4-BE49-F238E27FC236}">
                  <a16:creationId xmlns:a16="http://schemas.microsoft.com/office/drawing/2014/main" id="{ECFC3C2D-C107-4088-9227-15F4C40F35F2}"/>
                </a:ext>
              </a:extLst>
            </p:cNvPr>
            <p:cNvSpPr/>
            <p:nvPr/>
          </p:nvSpPr>
          <p:spPr>
            <a:xfrm>
              <a:off x="20734766" y="16230834"/>
              <a:ext cx="714464" cy="688533"/>
            </a:xfrm>
            <a:prstGeom prst="rect">
              <a:avLst/>
            </a:prstGeom>
            <a:noFill/>
          </p:spPr>
          <p:txBody>
            <a:bodyPr wrap="none" lIns="91440" tIns="45720" rIns="91440" bIns="45720">
              <a:spAutoFit/>
            </a:body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SIMT </a:t>
              </a:r>
            </a:p>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核</a:t>
              </a:r>
            </a:p>
          </p:txBody>
        </p:sp>
        <p:sp>
          <p:nvSpPr>
            <p:cNvPr id="26" name="椭圆 25">
              <a:extLst>
                <a:ext uri="{FF2B5EF4-FFF2-40B4-BE49-F238E27FC236}">
                  <a16:creationId xmlns:a16="http://schemas.microsoft.com/office/drawing/2014/main" id="{E193ADE4-85B3-4160-A438-B4D9C74BC510}"/>
                </a:ext>
              </a:extLst>
            </p:cNvPr>
            <p:cNvSpPr/>
            <p:nvPr/>
          </p:nvSpPr>
          <p:spPr>
            <a:xfrm>
              <a:off x="18432457" y="16177376"/>
              <a:ext cx="182880" cy="18288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椭圆 26">
              <a:extLst>
                <a:ext uri="{FF2B5EF4-FFF2-40B4-BE49-F238E27FC236}">
                  <a16:creationId xmlns:a16="http://schemas.microsoft.com/office/drawing/2014/main" id="{B1F53BA2-E101-475D-A1E4-C59339589C76}"/>
                </a:ext>
              </a:extLst>
            </p:cNvPr>
            <p:cNvSpPr/>
            <p:nvPr/>
          </p:nvSpPr>
          <p:spPr>
            <a:xfrm>
              <a:off x="18767737" y="16177376"/>
              <a:ext cx="182880" cy="18288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椭圆 27">
              <a:extLst>
                <a:ext uri="{FF2B5EF4-FFF2-40B4-BE49-F238E27FC236}">
                  <a16:creationId xmlns:a16="http://schemas.microsoft.com/office/drawing/2014/main" id="{5996F11C-B266-494E-A98B-E52F3B37E40F}"/>
                </a:ext>
              </a:extLst>
            </p:cNvPr>
            <p:cNvSpPr/>
            <p:nvPr/>
          </p:nvSpPr>
          <p:spPr>
            <a:xfrm>
              <a:off x="19133497" y="16187536"/>
              <a:ext cx="182880" cy="18288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矩形 28">
              <a:extLst>
                <a:ext uri="{FF2B5EF4-FFF2-40B4-BE49-F238E27FC236}">
                  <a16:creationId xmlns:a16="http://schemas.microsoft.com/office/drawing/2014/main" id="{7A6795D2-F6E9-4BA3-AE54-F25918CCA3AF}"/>
                </a:ext>
              </a:extLst>
            </p:cNvPr>
            <p:cNvSpPr/>
            <p:nvPr/>
          </p:nvSpPr>
          <p:spPr>
            <a:xfrm>
              <a:off x="13900774" y="17876286"/>
              <a:ext cx="7640966" cy="47279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0" name="矩形 29">
              <a:extLst>
                <a:ext uri="{FF2B5EF4-FFF2-40B4-BE49-F238E27FC236}">
                  <a16:creationId xmlns:a16="http://schemas.microsoft.com/office/drawing/2014/main" id="{EAF3935A-915F-4035-BA32-F7B406724A88}"/>
                </a:ext>
              </a:extLst>
            </p:cNvPr>
            <p:cNvSpPr/>
            <p:nvPr/>
          </p:nvSpPr>
          <p:spPr>
            <a:xfrm>
              <a:off x="17096938" y="17912625"/>
              <a:ext cx="1072457" cy="459022"/>
            </a:xfrm>
            <a:prstGeom prst="rect">
              <a:avLst/>
            </a:prstGeom>
            <a:noFill/>
          </p:spPr>
          <p:txBody>
            <a:bodyPr wrap="none" lIns="91440" tIns="45720" rIns="91440" bIns="45720">
              <a:spAutoFit/>
            </a:body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互连网络</a:t>
              </a:r>
            </a:p>
          </p:txBody>
        </p:sp>
        <p:cxnSp>
          <p:nvCxnSpPr>
            <p:cNvPr id="31" name="直接箭头连接符 28">
              <a:extLst>
                <a:ext uri="{FF2B5EF4-FFF2-40B4-BE49-F238E27FC236}">
                  <a16:creationId xmlns:a16="http://schemas.microsoft.com/office/drawing/2014/main" id="{0BAF4E3C-5969-440F-8618-2E2341AFE1A2}"/>
                </a:ext>
              </a:extLst>
            </p:cNvPr>
            <p:cNvCxnSpPr>
              <a:cxnSpLocks/>
            </p:cNvCxnSpPr>
            <p:nvPr/>
          </p:nvCxnSpPr>
          <p:spPr>
            <a:xfrm flipV="1">
              <a:off x="14653260" y="17057080"/>
              <a:ext cx="0" cy="81920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接箭头连接符 28">
              <a:extLst>
                <a:ext uri="{FF2B5EF4-FFF2-40B4-BE49-F238E27FC236}">
                  <a16:creationId xmlns:a16="http://schemas.microsoft.com/office/drawing/2014/main" id="{3A69A3E9-4200-4CC1-B4FD-A98F21909A21}"/>
                </a:ext>
              </a:extLst>
            </p:cNvPr>
            <p:cNvCxnSpPr>
              <a:cxnSpLocks/>
            </p:cNvCxnSpPr>
            <p:nvPr/>
          </p:nvCxnSpPr>
          <p:spPr>
            <a:xfrm flipV="1">
              <a:off x="17213580" y="17057080"/>
              <a:ext cx="0" cy="81920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33" name="直接箭头连接符 28">
              <a:extLst>
                <a:ext uri="{FF2B5EF4-FFF2-40B4-BE49-F238E27FC236}">
                  <a16:creationId xmlns:a16="http://schemas.microsoft.com/office/drawing/2014/main" id="{B741564C-C31B-4102-A4BD-DD4A84990A2D}"/>
                </a:ext>
              </a:extLst>
            </p:cNvPr>
            <p:cNvCxnSpPr>
              <a:cxnSpLocks/>
            </p:cNvCxnSpPr>
            <p:nvPr/>
          </p:nvCxnSpPr>
          <p:spPr>
            <a:xfrm flipV="1">
              <a:off x="20596860" y="17057080"/>
              <a:ext cx="0" cy="81920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sp>
          <p:nvSpPr>
            <p:cNvPr id="34" name="矩形 33">
              <a:extLst>
                <a:ext uri="{FF2B5EF4-FFF2-40B4-BE49-F238E27FC236}">
                  <a16:creationId xmlns:a16="http://schemas.microsoft.com/office/drawing/2014/main" id="{98FE925D-3326-4343-A5B9-CAA427FDB684}"/>
                </a:ext>
              </a:extLst>
            </p:cNvPr>
            <p:cNvSpPr/>
            <p:nvPr/>
          </p:nvSpPr>
          <p:spPr>
            <a:xfrm>
              <a:off x="14469734" y="20309652"/>
              <a:ext cx="1650072" cy="553396"/>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5" name="矩形 34">
              <a:extLst>
                <a:ext uri="{FF2B5EF4-FFF2-40B4-BE49-F238E27FC236}">
                  <a16:creationId xmlns:a16="http://schemas.microsoft.com/office/drawing/2014/main" id="{97A8E530-E51B-4F1D-9DED-BBFA717FF728}"/>
                </a:ext>
              </a:extLst>
            </p:cNvPr>
            <p:cNvSpPr/>
            <p:nvPr/>
          </p:nvSpPr>
          <p:spPr>
            <a:xfrm>
              <a:off x="14729817" y="20386297"/>
              <a:ext cx="1182902"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GDDR3/5</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36" name="矩形 35">
              <a:extLst>
                <a:ext uri="{FF2B5EF4-FFF2-40B4-BE49-F238E27FC236}">
                  <a16:creationId xmlns:a16="http://schemas.microsoft.com/office/drawing/2014/main" id="{58AB3931-BDEE-41CE-8D23-30FDAC4961A4}"/>
                </a:ext>
              </a:extLst>
            </p:cNvPr>
            <p:cNvSpPr/>
            <p:nvPr/>
          </p:nvSpPr>
          <p:spPr>
            <a:xfrm>
              <a:off x="16522054" y="20329972"/>
              <a:ext cx="1650072" cy="553396"/>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7" name="矩形 36">
              <a:extLst>
                <a:ext uri="{FF2B5EF4-FFF2-40B4-BE49-F238E27FC236}">
                  <a16:creationId xmlns:a16="http://schemas.microsoft.com/office/drawing/2014/main" id="{E28C32EC-5884-47CA-AF5F-F689B1D46EE6}"/>
                </a:ext>
              </a:extLst>
            </p:cNvPr>
            <p:cNvSpPr/>
            <p:nvPr/>
          </p:nvSpPr>
          <p:spPr>
            <a:xfrm>
              <a:off x="16782137" y="20406616"/>
              <a:ext cx="1182902"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GDDR3/5</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38" name="矩形 37">
              <a:extLst>
                <a:ext uri="{FF2B5EF4-FFF2-40B4-BE49-F238E27FC236}">
                  <a16:creationId xmlns:a16="http://schemas.microsoft.com/office/drawing/2014/main" id="{CF599280-3A99-446A-9357-A091840EC5F6}"/>
                </a:ext>
              </a:extLst>
            </p:cNvPr>
            <p:cNvSpPr/>
            <p:nvPr/>
          </p:nvSpPr>
          <p:spPr>
            <a:xfrm>
              <a:off x="19539574" y="20299492"/>
              <a:ext cx="1650072" cy="553396"/>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39" name="矩形 38">
              <a:extLst>
                <a:ext uri="{FF2B5EF4-FFF2-40B4-BE49-F238E27FC236}">
                  <a16:creationId xmlns:a16="http://schemas.microsoft.com/office/drawing/2014/main" id="{AA6F800A-6C55-4FD8-AF60-9463DEE242CA}"/>
                </a:ext>
              </a:extLst>
            </p:cNvPr>
            <p:cNvSpPr/>
            <p:nvPr/>
          </p:nvSpPr>
          <p:spPr>
            <a:xfrm>
              <a:off x="19799657" y="20376134"/>
              <a:ext cx="1182902" cy="459022"/>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GDDR3/5</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40" name="矩形 39">
              <a:extLst>
                <a:ext uri="{FF2B5EF4-FFF2-40B4-BE49-F238E27FC236}">
                  <a16:creationId xmlns:a16="http://schemas.microsoft.com/office/drawing/2014/main" id="{D7EAE7F8-A6D8-4D15-A7D8-EE3C05AA3812}"/>
                </a:ext>
              </a:extLst>
            </p:cNvPr>
            <p:cNvSpPr/>
            <p:nvPr/>
          </p:nvSpPr>
          <p:spPr>
            <a:xfrm>
              <a:off x="14459574" y="18819869"/>
              <a:ext cx="1650072" cy="7965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41" name="矩形 40">
              <a:extLst>
                <a:ext uri="{FF2B5EF4-FFF2-40B4-BE49-F238E27FC236}">
                  <a16:creationId xmlns:a16="http://schemas.microsoft.com/office/drawing/2014/main" id="{1810409B-B5D4-48D2-9330-3ECF2B1B8AAD}"/>
                </a:ext>
              </a:extLst>
            </p:cNvPr>
            <p:cNvSpPr/>
            <p:nvPr/>
          </p:nvSpPr>
          <p:spPr>
            <a:xfrm>
              <a:off x="14765704" y="18886353"/>
              <a:ext cx="1090814" cy="780337"/>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Memory</a:t>
              </a:r>
            </a:p>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Partition</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42" name="矩形 41">
              <a:extLst>
                <a:ext uri="{FF2B5EF4-FFF2-40B4-BE49-F238E27FC236}">
                  <a16:creationId xmlns:a16="http://schemas.microsoft.com/office/drawing/2014/main" id="{FBEB5277-F568-41FE-8BCF-4EB7D153EC46}"/>
                </a:ext>
              </a:extLst>
            </p:cNvPr>
            <p:cNvSpPr/>
            <p:nvPr/>
          </p:nvSpPr>
          <p:spPr>
            <a:xfrm>
              <a:off x="16481414" y="18819869"/>
              <a:ext cx="1650072" cy="7965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43" name="矩形 42">
              <a:extLst>
                <a:ext uri="{FF2B5EF4-FFF2-40B4-BE49-F238E27FC236}">
                  <a16:creationId xmlns:a16="http://schemas.microsoft.com/office/drawing/2014/main" id="{09C4B8A0-EA7A-42E9-A182-EEAD719380B4}"/>
                </a:ext>
              </a:extLst>
            </p:cNvPr>
            <p:cNvSpPr/>
            <p:nvPr/>
          </p:nvSpPr>
          <p:spPr>
            <a:xfrm>
              <a:off x="16767224" y="18876192"/>
              <a:ext cx="1090814" cy="780337"/>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Memory</a:t>
              </a:r>
            </a:p>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Partition</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44" name="矩形 43">
              <a:extLst>
                <a:ext uri="{FF2B5EF4-FFF2-40B4-BE49-F238E27FC236}">
                  <a16:creationId xmlns:a16="http://schemas.microsoft.com/office/drawing/2014/main" id="{5BDAAB2F-6229-41E5-B437-38A2F8ECB720}"/>
                </a:ext>
              </a:extLst>
            </p:cNvPr>
            <p:cNvSpPr/>
            <p:nvPr/>
          </p:nvSpPr>
          <p:spPr>
            <a:xfrm>
              <a:off x="19519254" y="18819869"/>
              <a:ext cx="1650072" cy="7965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45" name="矩形 44">
              <a:extLst>
                <a:ext uri="{FF2B5EF4-FFF2-40B4-BE49-F238E27FC236}">
                  <a16:creationId xmlns:a16="http://schemas.microsoft.com/office/drawing/2014/main" id="{DDBD141D-AEE8-47BE-BC9E-DEE51A8E77F1}"/>
                </a:ext>
              </a:extLst>
            </p:cNvPr>
            <p:cNvSpPr/>
            <p:nvPr/>
          </p:nvSpPr>
          <p:spPr>
            <a:xfrm>
              <a:off x="19805064" y="18876192"/>
              <a:ext cx="1090814" cy="780337"/>
            </a:xfrm>
            <a:prstGeom prst="rect">
              <a:avLst/>
            </a:prstGeom>
            <a:noFill/>
          </p:spPr>
          <p:txBody>
            <a:bodyPr wrap="none" lIns="91440" tIns="45720" rIns="91440" bIns="45720">
              <a:spAutoFit/>
            </a:body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Memory</a:t>
              </a:r>
            </a:p>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Partition</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46" name="椭圆 45">
              <a:extLst>
                <a:ext uri="{FF2B5EF4-FFF2-40B4-BE49-F238E27FC236}">
                  <a16:creationId xmlns:a16="http://schemas.microsoft.com/office/drawing/2014/main" id="{2E0FD7DE-E9D0-4DB9-907F-92F11B480D25}"/>
                </a:ext>
              </a:extLst>
            </p:cNvPr>
            <p:cNvSpPr/>
            <p:nvPr/>
          </p:nvSpPr>
          <p:spPr>
            <a:xfrm>
              <a:off x="18351177" y="19133936"/>
              <a:ext cx="182880" cy="18288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7" name="椭圆 46">
              <a:extLst>
                <a:ext uri="{FF2B5EF4-FFF2-40B4-BE49-F238E27FC236}">
                  <a16:creationId xmlns:a16="http://schemas.microsoft.com/office/drawing/2014/main" id="{31AB7377-02A4-468B-B169-7D75F3D8E55A}"/>
                </a:ext>
              </a:extLst>
            </p:cNvPr>
            <p:cNvSpPr/>
            <p:nvPr/>
          </p:nvSpPr>
          <p:spPr>
            <a:xfrm>
              <a:off x="18706482" y="19144096"/>
              <a:ext cx="182880" cy="18288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椭圆 47">
              <a:extLst>
                <a:ext uri="{FF2B5EF4-FFF2-40B4-BE49-F238E27FC236}">
                  <a16:creationId xmlns:a16="http://schemas.microsoft.com/office/drawing/2014/main" id="{559BB8DA-88FD-43CB-A582-19BDA69C01F7}"/>
                </a:ext>
              </a:extLst>
            </p:cNvPr>
            <p:cNvSpPr/>
            <p:nvPr/>
          </p:nvSpPr>
          <p:spPr>
            <a:xfrm>
              <a:off x="19052217" y="19144096"/>
              <a:ext cx="182880" cy="18288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9" name="椭圆 48">
              <a:extLst>
                <a:ext uri="{FF2B5EF4-FFF2-40B4-BE49-F238E27FC236}">
                  <a16:creationId xmlns:a16="http://schemas.microsoft.com/office/drawing/2014/main" id="{4D006EFF-DFBB-4356-8D11-84A12EE5F43C}"/>
                </a:ext>
              </a:extLst>
            </p:cNvPr>
            <p:cNvSpPr/>
            <p:nvPr/>
          </p:nvSpPr>
          <p:spPr>
            <a:xfrm>
              <a:off x="18412137" y="20495376"/>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0" name="椭圆 49">
              <a:extLst>
                <a:ext uri="{FF2B5EF4-FFF2-40B4-BE49-F238E27FC236}">
                  <a16:creationId xmlns:a16="http://schemas.microsoft.com/office/drawing/2014/main" id="{B13762A6-6A23-4DA8-BE61-28B5A3B083DB}"/>
                </a:ext>
              </a:extLst>
            </p:cNvPr>
            <p:cNvSpPr/>
            <p:nvPr/>
          </p:nvSpPr>
          <p:spPr>
            <a:xfrm>
              <a:off x="18767442" y="20505536"/>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椭圆 50">
              <a:extLst>
                <a:ext uri="{FF2B5EF4-FFF2-40B4-BE49-F238E27FC236}">
                  <a16:creationId xmlns:a16="http://schemas.microsoft.com/office/drawing/2014/main" id="{3AA8DF93-C23D-4D66-AF95-CB2C9E044753}"/>
                </a:ext>
              </a:extLst>
            </p:cNvPr>
            <p:cNvSpPr/>
            <p:nvPr/>
          </p:nvSpPr>
          <p:spPr>
            <a:xfrm>
              <a:off x="19113177" y="20505536"/>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52" name="直接箭头连接符 28">
              <a:extLst>
                <a:ext uri="{FF2B5EF4-FFF2-40B4-BE49-F238E27FC236}">
                  <a16:creationId xmlns:a16="http://schemas.microsoft.com/office/drawing/2014/main" id="{1A3B0B5B-AB54-4B0C-AC6F-426A51E1E556}"/>
                </a:ext>
              </a:extLst>
            </p:cNvPr>
            <p:cNvCxnSpPr>
              <a:cxnSpLocks/>
            </p:cNvCxnSpPr>
            <p:nvPr/>
          </p:nvCxnSpPr>
          <p:spPr>
            <a:xfrm flipV="1">
              <a:off x="17258978" y="18349076"/>
              <a:ext cx="0" cy="470794"/>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53" name="直接箭头连接符 28">
              <a:extLst>
                <a:ext uri="{FF2B5EF4-FFF2-40B4-BE49-F238E27FC236}">
                  <a16:creationId xmlns:a16="http://schemas.microsoft.com/office/drawing/2014/main" id="{F99E2D3A-5CE2-4FF5-A739-3C50986A8DF5}"/>
                </a:ext>
              </a:extLst>
            </p:cNvPr>
            <p:cNvCxnSpPr>
              <a:cxnSpLocks/>
            </p:cNvCxnSpPr>
            <p:nvPr/>
          </p:nvCxnSpPr>
          <p:spPr>
            <a:xfrm flipV="1">
              <a:off x="15226978" y="18338916"/>
              <a:ext cx="0" cy="470794"/>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54" name="直接箭头连接符 28">
              <a:extLst>
                <a:ext uri="{FF2B5EF4-FFF2-40B4-BE49-F238E27FC236}">
                  <a16:creationId xmlns:a16="http://schemas.microsoft.com/office/drawing/2014/main" id="{339B439D-7FB0-4A0B-9253-AC6B390AE0CC}"/>
                </a:ext>
              </a:extLst>
            </p:cNvPr>
            <p:cNvCxnSpPr>
              <a:cxnSpLocks/>
            </p:cNvCxnSpPr>
            <p:nvPr/>
          </p:nvCxnSpPr>
          <p:spPr>
            <a:xfrm flipV="1">
              <a:off x="20317138" y="18349076"/>
              <a:ext cx="0" cy="470794"/>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55" name="直接箭头连接符 28">
              <a:extLst>
                <a:ext uri="{FF2B5EF4-FFF2-40B4-BE49-F238E27FC236}">
                  <a16:creationId xmlns:a16="http://schemas.microsoft.com/office/drawing/2014/main" id="{31F7E84D-27BC-4015-AF3F-4D95915C558E}"/>
                </a:ext>
              </a:extLst>
            </p:cNvPr>
            <p:cNvCxnSpPr>
              <a:cxnSpLocks/>
            </p:cNvCxnSpPr>
            <p:nvPr/>
          </p:nvCxnSpPr>
          <p:spPr>
            <a:xfrm flipV="1">
              <a:off x="20337458" y="19598756"/>
              <a:ext cx="0" cy="71089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56" name="直接箭头连接符 28">
              <a:extLst>
                <a:ext uri="{FF2B5EF4-FFF2-40B4-BE49-F238E27FC236}">
                  <a16:creationId xmlns:a16="http://schemas.microsoft.com/office/drawing/2014/main" id="{5AC5297D-0C34-4878-ACBD-60DCC9284DAF}"/>
                </a:ext>
              </a:extLst>
            </p:cNvPr>
            <p:cNvCxnSpPr>
              <a:cxnSpLocks/>
            </p:cNvCxnSpPr>
            <p:nvPr/>
          </p:nvCxnSpPr>
          <p:spPr>
            <a:xfrm flipV="1">
              <a:off x="17258978" y="19619076"/>
              <a:ext cx="0" cy="71089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cxnSp>
          <p:nvCxnSpPr>
            <p:cNvPr id="57" name="直接箭头连接符 28">
              <a:extLst>
                <a:ext uri="{FF2B5EF4-FFF2-40B4-BE49-F238E27FC236}">
                  <a16:creationId xmlns:a16="http://schemas.microsoft.com/office/drawing/2014/main" id="{8D42E8D1-BC8F-434E-94E7-FBA67BB3511C}"/>
                </a:ext>
              </a:extLst>
            </p:cNvPr>
            <p:cNvCxnSpPr>
              <a:cxnSpLocks/>
            </p:cNvCxnSpPr>
            <p:nvPr/>
          </p:nvCxnSpPr>
          <p:spPr>
            <a:xfrm flipV="1">
              <a:off x="15267618" y="19639396"/>
              <a:ext cx="0" cy="710896"/>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80116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8FE153-BF5B-456D-BE17-1E3C9A5F3713}"/>
              </a:ext>
            </a:extLst>
          </p:cNvPr>
          <p:cNvSpPr>
            <a:spLocks noGrp="1"/>
          </p:cNvSpPr>
          <p:nvPr>
            <p:ph idx="1"/>
          </p:nvPr>
        </p:nvSpPr>
        <p:spPr>
          <a:xfrm>
            <a:off x="456590" y="1417638"/>
            <a:ext cx="8363881" cy="4819674"/>
          </a:xfrm>
        </p:spPr>
        <p:txBody>
          <a:bodyPr>
            <a:normAutofit fontScale="85000" lnSpcReduction="10000"/>
          </a:bodyPr>
          <a:lstStyle/>
          <a:p>
            <a:r>
              <a:rPr lang="en-US" altLang="zh-CN" dirty="0">
                <a:solidFill>
                  <a:srgbClr val="0066CC"/>
                </a:solidFill>
              </a:rPr>
              <a:t>SIMT</a:t>
            </a:r>
            <a:r>
              <a:rPr lang="zh-CN" altLang="en-US" dirty="0">
                <a:solidFill>
                  <a:srgbClr val="0066CC"/>
                </a:solidFill>
              </a:rPr>
              <a:t>比</a:t>
            </a:r>
            <a:r>
              <a:rPr lang="en-US" altLang="zh-CN" dirty="0">
                <a:solidFill>
                  <a:srgbClr val="0066CC"/>
                </a:solidFill>
              </a:rPr>
              <a:t>SIMD</a:t>
            </a:r>
            <a:r>
              <a:rPr lang="zh-CN" altLang="en-US" dirty="0">
                <a:solidFill>
                  <a:srgbClr val="0066CC"/>
                </a:solidFill>
              </a:rPr>
              <a:t>更灵活</a:t>
            </a:r>
            <a:endParaRPr lang="en-US" altLang="zh-CN" dirty="0">
              <a:solidFill>
                <a:srgbClr val="0066CC"/>
              </a:solidFill>
            </a:endParaRPr>
          </a:p>
          <a:p>
            <a:pPr lvl="1"/>
            <a:r>
              <a:rPr lang="en-US" altLang="zh-CN" dirty="0"/>
              <a:t>SIMT</a:t>
            </a:r>
            <a:r>
              <a:rPr lang="zh-CN" altLang="en-US" dirty="0"/>
              <a:t>允许一条指令的多数据分开寻址</a:t>
            </a:r>
            <a:endParaRPr lang="en-US" altLang="zh-CN" dirty="0"/>
          </a:p>
          <a:p>
            <a:pPr lvl="1"/>
            <a:r>
              <a:rPr lang="en-US" altLang="zh-CN" dirty="0"/>
              <a:t>SIMD</a:t>
            </a:r>
            <a:r>
              <a:rPr lang="zh-CN" altLang="en-US" dirty="0"/>
              <a:t>是必须连续在一起的片段</a:t>
            </a:r>
          </a:p>
          <a:p>
            <a:r>
              <a:rPr lang="en-US" altLang="zh-CN" dirty="0"/>
              <a:t>SIMD</a:t>
            </a:r>
            <a:r>
              <a:rPr lang="zh-CN" altLang="en-US" dirty="0"/>
              <a:t>中的</a:t>
            </a:r>
            <a:r>
              <a:rPr lang="zh-CN" altLang="en-US" dirty="0">
                <a:solidFill>
                  <a:srgbClr val="0066CC"/>
                </a:solidFill>
              </a:rPr>
              <a:t>向量中元素相互之间可以自由通信</a:t>
            </a:r>
            <a:endParaRPr lang="en-US" altLang="zh-CN" dirty="0">
              <a:solidFill>
                <a:srgbClr val="0066CC"/>
              </a:solidFill>
            </a:endParaRPr>
          </a:p>
          <a:p>
            <a:pPr lvl="1"/>
            <a:r>
              <a:rPr lang="en-US" altLang="zh-CN" dirty="0"/>
              <a:t>SIMD</a:t>
            </a:r>
            <a:r>
              <a:rPr lang="zh-CN" altLang="en-US" dirty="0"/>
              <a:t>的向量存在于相同的地址空间（例如，都在</a:t>
            </a:r>
            <a:r>
              <a:rPr lang="en-US" altLang="zh-CN" dirty="0"/>
              <a:t>CPU</a:t>
            </a:r>
            <a:r>
              <a:rPr lang="zh-CN" altLang="en-US" dirty="0"/>
              <a:t>的同一寄存器中）</a:t>
            </a:r>
          </a:p>
          <a:p>
            <a:r>
              <a:rPr lang="en-US" altLang="zh-CN" dirty="0"/>
              <a:t>SIMT</a:t>
            </a:r>
            <a:r>
              <a:rPr lang="zh-CN" altLang="en-US" dirty="0"/>
              <a:t>中的</a:t>
            </a:r>
            <a:r>
              <a:rPr lang="zh-CN" altLang="en-US" dirty="0">
                <a:solidFill>
                  <a:srgbClr val="0066CC"/>
                </a:solidFill>
              </a:rPr>
              <a:t>每个线程的寄存器都是私有的</a:t>
            </a:r>
            <a:endParaRPr lang="en-US" altLang="zh-CN" dirty="0">
              <a:solidFill>
                <a:srgbClr val="0066CC"/>
              </a:solidFill>
            </a:endParaRPr>
          </a:p>
          <a:p>
            <a:pPr lvl="1"/>
            <a:r>
              <a:rPr lang="en-US" altLang="zh-CN" dirty="0"/>
              <a:t>SIMT</a:t>
            </a:r>
            <a:r>
              <a:rPr lang="zh-CN" altLang="en-US" dirty="0"/>
              <a:t>线程之间只能通过共享内存和同步机制进行通信。</a:t>
            </a:r>
          </a:p>
          <a:p>
            <a:endParaRPr lang="zh-CN" altLang="en-US" dirty="0"/>
          </a:p>
        </p:txBody>
      </p:sp>
      <p:sp>
        <p:nvSpPr>
          <p:cNvPr id="3" name="标题 2">
            <a:extLst>
              <a:ext uri="{FF2B5EF4-FFF2-40B4-BE49-F238E27FC236}">
                <a16:creationId xmlns:a16="http://schemas.microsoft.com/office/drawing/2014/main" id="{58354A7C-2668-4EC2-B48C-F1463A028D5F}"/>
              </a:ext>
            </a:extLst>
          </p:cNvPr>
          <p:cNvSpPr>
            <a:spLocks noGrp="1"/>
          </p:cNvSpPr>
          <p:nvPr>
            <p:ph type="title"/>
          </p:nvPr>
        </p:nvSpPr>
        <p:spPr/>
        <p:txBody>
          <a:bodyPr/>
          <a:lstStyle/>
          <a:p>
            <a:r>
              <a:rPr lang="en-US" altLang="zh-CN" dirty="0"/>
              <a:t>SIMT vs. SIMD</a:t>
            </a:r>
            <a:endParaRPr lang="zh-CN" altLang="en-US" dirty="0"/>
          </a:p>
        </p:txBody>
      </p:sp>
      <p:sp>
        <p:nvSpPr>
          <p:cNvPr id="4" name="灯片编号占位符 3">
            <a:extLst>
              <a:ext uri="{FF2B5EF4-FFF2-40B4-BE49-F238E27FC236}">
                <a16:creationId xmlns:a16="http://schemas.microsoft.com/office/drawing/2014/main" id="{55A3F1D9-658B-46EB-A1A8-427F6DFA1690}"/>
              </a:ext>
            </a:extLst>
          </p:cNvPr>
          <p:cNvSpPr>
            <a:spLocks noGrp="1"/>
          </p:cNvSpPr>
          <p:nvPr>
            <p:ph type="sldNum" sz="quarter" idx="12"/>
          </p:nvPr>
        </p:nvSpPr>
        <p:spPr/>
        <p:txBody>
          <a:bodyPr/>
          <a:lstStyle/>
          <a:p>
            <a:fld id="{A5846718-CB15-44DC-A3B0-F0ED78D869D1}" type="slidenum">
              <a:rPr lang="en-SG" smtClean="0"/>
              <a:t>29</a:t>
            </a:fld>
            <a:endParaRPr lang="en-SG"/>
          </a:p>
        </p:txBody>
      </p:sp>
    </p:spTree>
    <p:extLst>
      <p:ext uri="{BB962C8B-B14F-4D97-AF65-F5344CB8AC3E}">
        <p14:creationId xmlns:p14="http://schemas.microsoft.com/office/powerpoint/2010/main" val="223404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82D232-3A87-4187-B2C3-6F2FC056E244}"/>
              </a:ext>
            </a:extLst>
          </p:cNvPr>
          <p:cNvSpPr>
            <a:spLocks noGrp="1"/>
          </p:cNvSpPr>
          <p:nvPr>
            <p:ph type="title"/>
          </p:nvPr>
        </p:nvSpPr>
        <p:spPr>
          <a:xfrm>
            <a:off x="539552" y="2492896"/>
            <a:ext cx="8229600" cy="1143000"/>
          </a:xfrm>
        </p:spPr>
        <p:txBody>
          <a:bodyPr>
            <a:normAutofit/>
          </a:bodyPr>
          <a:lstStyle/>
          <a:p>
            <a:pPr>
              <a:lnSpc>
                <a:spcPct val="150000"/>
              </a:lnSpc>
            </a:pPr>
            <a:r>
              <a:rPr lang="zh-CN" altLang="en-US" dirty="0"/>
              <a:t>（一）计算机体系结构分类</a:t>
            </a:r>
          </a:p>
        </p:txBody>
      </p:sp>
      <p:sp>
        <p:nvSpPr>
          <p:cNvPr id="4" name="灯片编号占位符 3">
            <a:extLst>
              <a:ext uri="{FF2B5EF4-FFF2-40B4-BE49-F238E27FC236}">
                <a16:creationId xmlns:a16="http://schemas.microsoft.com/office/drawing/2014/main" id="{41DECBD4-1A3B-4C3A-9827-7D5D4ADCF66E}"/>
              </a:ext>
            </a:extLst>
          </p:cNvPr>
          <p:cNvSpPr>
            <a:spLocks noGrp="1"/>
          </p:cNvSpPr>
          <p:nvPr>
            <p:ph type="sldNum" sz="quarter" idx="12"/>
          </p:nvPr>
        </p:nvSpPr>
        <p:spPr/>
        <p:txBody>
          <a:bodyPr/>
          <a:lstStyle/>
          <a:p>
            <a:fld id="{A5846718-CB15-44DC-A3B0-F0ED78D869D1}" type="slidenum">
              <a:rPr lang="en-SG" smtClean="0"/>
              <a:t>3</a:t>
            </a:fld>
            <a:endParaRPr lang="en-SG"/>
          </a:p>
        </p:txBody>
      </p:sp>
    </p:spTree>
    <p:extLst>
      <p:ext uri="{BB962C8B-B14F-4D97-AF65-F5344CB8AC3E}">
        <p14:creationId xmlns:p14="http://schemas.microsoft.com/office/powerpoint/2010/main" val="2373309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A492BD-2803-4B88-8E1D-5DDE5F9CC4D6}"/>
              </a:ext>
            </a:extLst>
          </p:cNvPr>
          <p:cNvSpPr>
            <a:spLocks noGrp="1"/>
          </p:cNvSpPr>
          <p:nvPr>
            <p:ph idx="1"/>
          </p:nvPr>
        </p:nvSpPr>
        <p:spPr/>
        <p:txBody>
          <a:bodyPr/>
          <a:lstStyle/>
          <a:p>
            <a:r>
              <a:rPr lang="zh-CN" altLang="en-US" dirty="0"/>
              <a:t>实时图形应用编程接口</a:t>
            </a:r>
            <a:endParaRPr lang="en-US" altLang="zh-CN" dirty="0"/>
          </a:p>
          <a:p>
            <a:pPr lvl="1"/>
            <a:r>
              <a:rPr lang="zh-CN" altLang="en-US" dirty="0"/>
              <a:t>使用点、线、三角形来表示物体的表面</a:t>
            </a:r>
            <a:endParaRPr lang="en-US" altLang="zh-CN" dirty="0"/>
          </a:p>
          <a:p>
            <a:pPr lvl="1"/>
            <a:r>
              <a:rPr lang="zh-CN" altLang="en-US" dirty="0"/>
              <a:t>使用图形处理流水线将物体表面的内部表示转换为一个像素的数组</a:t>
            </a:r>
            <a:endParaRPr lang="en-US" altLang="zh-CN" dirty="0"/>
          </a:p>
          <a:p>
            <a:pPr lvl="1"/>
            <a:r>
              <a:rPr lang="zh-CN" altLang="en-US" dirty="0"/>
              <a:t>该像素数组可以在屏幕上显示</a:t>
            </a:r>
            <a:endParaRPr lang="en-US" altLang="zh-CN" dirty="0"/>
          </a:p>
          <a:p>
            <a:pPr lvl="1"/>
            <a:r>
              <a:rPr lang="zh-CN" altLang="en-US" dirty="0"/>
              <a:t>流水线的许多阶段是可编程的</a:t>
            </a:r>
            <a:endParaRPr lang="en-US" altLang="zh-CN" dirty="0"/>
          </a:p>
          <a:p>
            <a:pPr lvl="2"/>
            <a:r>
              <a:rPr lang="zh-CN" altLang="en-US" dirty="0"/>
              <a:t>通过着色函数（</a:t>
            </a:r>
            <a:r>
              <a:rPr lang="en-US" altLang="zh-CN" dirty="0"/>
              <a:t>shader</a:t>
            </a:r>
            <a:r>
              <a:rPr lang="zh-CN" altLang="en-US" dirty="0"/>
              <a:t>）来说明</a:t>
            </a:r>
          </a:p>
        </p:txBody>
      </p:sp>
      <p:sp>
        <p:nvSpPr>
          <p:cNvPr id="3" name="标题 2">
            <a:extLst>
              <a:ext uri="{FF2B5EF4-FFF2-40B4-BE49-F238E27FC236}">
                <a16:creationId xmlns:a16="http://schemas.microsoft.com/office/drawing/2014/main" id="{E5263B15-F33C-4C41-A407-416037D5A257}"/>
              </a:ext>
            </a:extLst>
          </p:cNvPr>
          <p:cNvSpPr>
            <a:spLocks noGrp="1"/>
          </p:cNvSpPr>
          <p:nvPr>
            <p:ph type="title"/>
          </p:nvPr>
        </p:nvSpPr>
        <p:spPr/>
        <p:txBody>
          <a:bodyPr/>
          <a:lstStyle/>
          <a:p>
            <a:r>
              <a:rPr lang="zh-CN" altLang="en-US" dirty="0"/>
              <a:t>图形处理单元（</a:t>
            </a:r>
            <a:r>
              <a:rPr lang="en-US" altLang="zh-CN" dirty="0"/>
              <a:t>GPU</a:t>
            </a:r>
            <a:r>
              <a:rPr lang="zh-CN" altLang="en-US" dirty="0"/>
              <a:t>）</a:t>
            </a:r>
          </a:p>
        </p:txBody>
      </p:sp>
      <p:sp>
        <p:nvSpPr>
          <p:cNvPr id="4" name="灯片编号占位符 3">
            <a:extLst>
              <a:ext uri="{FF2B5EF4-FFF2-40B4-BE49-F238E27FC236}">
                <a16:creationId xmlns:a16="http://schemas.microsoft.com/office/drawing/2014/main" id="{966C07DF-6BD8-4968-918F-2BFDC92DB39C}"/>
              </a:ext>
            </a:extLst>
          </p:cNvPr>
          <p:cNvSpPr>
            <a:spLocks noGrp="1"/>
          </p:cNvSpPr>
          <p:nvPr>
            <p:ph type="sldNum" sz="quarter" idx="12"/>
          </p:nvPr>
        </p:nvSpPr>
        <p:spPr/>
        <p:txBody>
          <a:bodyPr/>
          <a:lstStyle/>
          <a:p>
            <a:fld id="{A5846718-CB15-44DC-A3B0-F0ED78D869D1}" type="slidenum">
              <a:rPr lang="en-SG" smtClean="0"/>
              <a:t>30</a:t>
            </a:fld>
            <a:endParaRPr lang="en-SG"/>
          </a:p>
        </p:txBody>
      </p:sp>
    </p:spTree>
    <p:extLst>
      <p:ext uri="{BB962C8B-B14F-4D97-AF65-F5344CB8AC3E}">
        <p14:creationId xmlns:p14="http://schemas.microsoft.com/office/powerpoint/2010/main" val="376171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3D261C-34F5-4732-8083-BFF4EC048177}"/>
              </a:ext>
            </a:extLst>
          </p:cNvPr>
          <p:cNvSpPr>
            <a:spLocks noGrp="1"/>
          </p:cNvSpPr>
          <p:nvPr>
            <p:ph idx="1"/>
          </p:nvPr>
        </p:nvSpPr>
        <p:spPr/>
        <p:txBody>
          <a:bodyPr>
            <a:normAutofit fontScale="92500" lnSpcReduction="20000"/>
          </a:bodyPr>
          <a:lstStyle/>
          <a:p>
            <a:r>
              <a:rPr lang="en-US" altLang="zh-CN" dirty="0"/>
              <a:t>GPU</a:t>
            </a:r>
            <a:r>
              <a:rPr lang="zh-CN" altLang="en-US" dirty="0"/>
              <a:t>使用</a:t>
            </a:r>
            <a:r>
              <a:rPr lang="en-US" altLang="zh-CN" dirty="0"/>
              <a:t>SIMD</a:t>
            </a:r>
            <a:r>
              <a:rPr lang="zh-CN" altLang="en-US" dirty="0"/>
              <a:t>并行来优化性能</a:t>
            </a:r>
            <a:endParaRPr lang="en-US" altLang="zh-CN" dirty="0"/>
          </a:p>
          <a:p>
            <a:pPr lvl="1"/>
            <a:r>
              <a:rPr lang="zh-CN" altLang="en-US" dirty="0"/>
              <a:t>对邻近元素使用相同的着色函数</a:t>
            </a:r>
            <a:endParaRPr lang="en-US" altLang="zh-CN" dirty="0"/>
          </a:p>
          <a:p>
            <a:pPr lvl="1"/>
            <a:r>
              <a:rPr lang="zh-CN" altLang="en-US" dirty="0"/>
              <a:t>等同于使用相同的控制流</a:t>
            </a:r>
            <a:endParaRPr lang="en-US" altLang="zh-CN" dirty="0"/>
          </a:p>
          <a:p>
            <a:r>
              <a:rPr lang="en-US" altLang="zh-CN" dirty="0"/>
              <a:t>GPU</a:t>
            </a:r>
            <a:r>
              <a:rPr lang="zh-CN" altLang="en-US" dirty="0"/>
              <a:t>严重依赖硬件多线程</a:t>
            </a:r>
            <a:endParaRPr lang="en-US" altLang="zh-CN" dirty="0"/>
          </a:p>
          <a:p>
            <a:pPr lvl="1"/>
            <a:r>
              <a:rPr lang="zh-CN" altLang="en-US" dirty="0"/>
              <a:t>避免内存访问的延迟</a:t>
            </a:r>
            <a:endParaRPr lang="en-US" altLang="zh-CN" dirty="0"/>
          </a:p>
          <a:p>
            <a:r>
              <a:rPr lang="en-US" altLang="zh-CN" dirty="0"/>
              <a:t>GPU</a:t>
            </a:r>
            <a:r>
              <a:rPr lang="zh-CN" altLang="en-US" dirty="0"/>
              <a:t>不是纯粹的</a:t>
            </a:r>
            <a:r>
              <a:rPr lang="en-US" altLang="zh-CN" dirty="0"/>
              <a:t>SIMD</a:t>
            </a:r>
            <a:r>
              <a:rPr lang="zh-CN" altLang="en-US" dirty="0"/>
              <a:t>系统</a:t>
            </a:r>
            <a:endParaRPr lang="en-US" altLang="zh-CN" dirty="0"/>
          </a:p>
          <a:p>
            <a:pPr lvl="1"/>
            <a:r>
              <a:rPr lang="zh-CN" altLang="en-US" dirty="0"/>
              <a:t>在一个给定的核上</a:t>
            </a:r>
            <a:r>
              <a:rPr lang="en-US" altLang="zh-CN" dirty="0"/>
              <a:t>ALU</a:t>
            </a:r>
            <a:r>
              <a:rPr lang="zh-CN" altLang="en-US" dirty="0"/>
              <a:t>使用了</a:t>
            </a:r>
            <a:r>
              <a:rPr lang="en-US" altLang="zh-CN" dirty="0"/>
              <a:t>SIMD</a:t>
            </a:r>
            <a:r>
              <a:rPr lang="zh-CN" altLang="en-US" dirty="0"/>
              <a:t>并行</a:t>
            </a:r>
            <a:endParaRPr lang="en-US" altLang="zh-CN" dirty="0"/>
          </a:p>
          <a:p>
            <a:pPr lvl="1"/>
            <a:r>
              <a:rPr lang="en-US" altLang="zh-CN" dirty="0"/>
              <a:t>GPU</a:t>
            </a:r>
            <a:r>
              <a:rPr lang="zh-CN" altLang="en-US" dirty="0"/>
              <a:t>有很多个核，每个核都能独立执行指令流</a:t>
            </a:r>
          </a:p>
        </p:txBody>
      </p:sp>
      <p:sp>
        <p:nvSpPr>
          <p:cNvPr id="3" name="标题 2">
            <a:extLst>
              <a:ext uri="{FF2B5EF4-FFF2-40B4-BE49-F238E27FC236}">
                <a16:creationId xmlns:a16="http://schemas.microsoft.com/office/drawing/2014/main" id="{0E13FDF9-1CD5-4AD3-8F4D-E8345215557F}"/>
              </a:ext>
            </a:extLst>
          </p:cNvPr>
          <p:cNvSpPr>
            <a:spLocks noGrp="1"/>
          </p:cNvSpPr>
          <p:nvPr>
            <p:ph type="title"/>
          </p:nvPr>
        </p:nvSpPr>
        <p:spPr/>
        <p:txBody>
          <a:bodyPr/>
          <a:lstStyle/>
          <a:p>
            <a:r>
              <a:rPr lang="zh-CN" altLang="en-US" dirty="0"/>
              <a:t>图形处理单元（</a:t>
            </a:r>
            <a:r>
              <a:rPr lang="en-US" altLang="zh-CN" dirty="0"/>
              <a:t>GPU</a:t>
            </a:r>
            <a:r>
              <a:rPr lang="zh-CN" altLang="en-US" dirty="0"/>
              <a:t>）</a:t>
            </a:r>
          </a:p>
        </p:txBody>
      </p:sp>
      <p:sp>
        <p:nvSpPr>
          <p:cNvPr id="4" name="灯片编号占位符 3">
            <a:extLst>
              <a:ext uri="{FF2B5EF4-FFF2-40B4-BE49-F238E27FC236}">
                <a16:creationId xmlns:a16="http://schemas.microsoft.com/office/drawing/2014/main" id="{89D7B01E-9254-470C-B113-BE674C888457}"/>
              </a:ext>
            </a:extLst>
          </p:cNvPr>
          <p:cNvSpPr>
            <a:spLocks noGrp="1"/>
          </p:cNvSpPr>
          <p:nvPr>
            <p:ph type="sldNum" sz="quarter" idx="12"/>
          </p:nvPr>
        </p:nvSpPr>
        <p:spPr/>
        <p:txBody>
          <a:bodyPr/>
          <a:lstStyle/>
          <a:p>
            <a:fld id="{A5846718-CB15-44DC-A3B0-F0ED78D869D1}" type="slidenum">
              <a:rPr lang="en-SG" smtClean="0"/>
              <a:t>31</a:t>
            </a:fld>
            <a:endParaRPr lang="en-SG"/>
          </a:p>
        </p:txBody>
      </p:sp>
    </p:spTree>
    <p:extLst>
      <p:ext uri="{BB962C8B-B14F-4D97-AF65-F5344CB8AC3E}">
        <p14:creationId xmlns:p14="http://schemas.microsoft.com/office/powerpoint/2010/main" val="40256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500"/>
                                        <p:tgtEl>
                                          <p:spTgt spid="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down)">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wipe(down)">
                                      <p:cBhvr>
                                        <p:cTn id="15" dur="500"/>
                                        <p:tgtEl>
                                          <p:spTgt spid="2">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wipe(down)">
                                      <p:cBhvr>
                                        <p:cTn id="18" dur="500"/>
                                        <p:tgtEl>
                                          <p:spTgt spid="2">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wipe(down)">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0EB484-838C-497B-832C-BD77F21F9BAA}"/>
              </a:ext>
            </a:extLst>
          </p:cNvPr>
          <p:cNvSpPr>
            <a:spLocks noGrp="1"/>
          </p:cNvSpPr>
          <p:nvPr>
            <p:ph idx="1"/>
          </p:nvPr>
        </p:nvSpPr>
        <p:spPr/>
        <p:txBody>
          <a:bodyPr>
            <a:normAutofit fontScale="70000" lnSpcReduction="20000"/>
          </a:bodyPr>
          <a:lstStyle/>
          <a:p>
            <a:r>
              <a:rPr lang="zh-CN" altLang="en-US" dirty="0"/>
              <a:t>局限性：</a:t>
            </a:r>
            <a:endParaRPr lang="en-US" altLang="zh-CN" dirty="0"/>
          </a:p>
          <a:p>
            <a:pPr lvl="1"/>
            <a:r>
              <a:rPr lang="zh-CN" altLang="en-US" dirty="0"/>
              <a:t>分类的对象主要是控制驱动方式下的串行处理和并行处理计算机，对于</a:t>
            </a:r>
            <a:r>
              <a:rPr lang="zh-CN" altLang="en-US" b="1" dirty="0">
                <a:solidFill>
                  <a:srgbClr val="0066CC"/>
                </a:solidFill>
              </a:rPr>
              <a:t>非控制驱动方式的计算机不适合</a:t>
            </a:r>
            <a:r>
              <a:rPr lang="zh-CN" altLang="en-US" dirty="0"/>
              <a:t>。</a:t>
            </a:r>
          </a:p>
          <a:p>
            <a:pPr lvl="1"/>
            <a:r>
              <a:rPr lang="zh-CN" altLang="en-US" dirty="0"/>
              <a:t>把两个不同等级的功能并列对待导致</a:t>
            </a:r>
            <a:r>
              <a:rPr lang="en-US" altLang="zh-CN" b="1" dirty="0">
                <a:solidFill>
                  <a:srgbClr val="0066CC"/>
                </a:solidFill>
              </a:rPr>
              <a:t>MISD</a:t>
            </a:r>
            <a:r>
              <a:rPr lang="zh-CN" altLang="en-US" b="1" dirty="0">
                <a:solidFill>
                  <a:srgbClr val="0066CC"/>
                </a:solidFill>
              </a:rPr>
              <a:t>计算机不存在</a:t>
            </a:r>
            <a:r>
              <a:rPr lang="zh-CN" altLang="en-US" dirty="0"/>
              <a:t>。</a:t>
            </a:r>
          </a:p>
          <a:p>
            <a:pPr lvl="1"/>
            <a:r>
              <a:rPr lang="zh-CN" altLang="en-US" b="1" dirty="0">
                <a:solidFill>
                  <a:srgbClr val="0066CC"/>
                </a:solidFill>
              </a:rPr>
              <a:t>分类太粗</a:t>
            </a:r>
            <a:r>
              <a:rPr lang="zh-CN" altLang="en-US" dirty="0"/>
              <a:t>，对流水线处理机的划分不明确，如标量流水线为</a:t>
            </a:r>
            <a:r>
              <a:rPr lang="en-US" altLang="zh-CN" dirty="0"/>
              <a:t>SISD</a:t>
            </a:r>
            <a:r>
              <a:rPr lang="zh-CN" altLang="en-US" dirty="0"/>
              <a:t>，向量流水线为</a:t>
            </a:r>
            <a:r>
              <a:rPr lang="en-US" altLang="zh-CN" dirty="0"/>
              <a:t>SIMD</a:t>
            </a:r>
          </a:p>
          <a:p>
            <a:r>
              <a:rPr lang="zh-CN" altLang="en-US" dirty="0"/>
              <a:t>其他分类方法：</a:t>
            </a:r>
            <a:endParaRPr lang="en-US" altLang="zh-CN" dirty="0"/>
          </a:p>
          <a:p>
            <a:pPr lvl="1"/>
            <a:r>
              <a:rPr lang="zh-CN" altLang="en-US" dirty="0"/>
              <a:t>冯氏分类法：美籍华人教授冯泽云</a:t>
            </a:r>
            <a:r>
              <a:rPr lang="en-US" altLang="zh-CN" dirty="0"/>
              <a:t>1972</a:t>
            </a:r>
            <a:r>
              <a:rPr lang="zh-CN" altLang="en-US" dirty="0"/>
              <a:t>年提出按最大并行度来定量描述各种计算机系统</a:t>
            </a:r>
          </a:p>
          <a:p>
            <a:pPr lvl="1"/>
            <a:r>
              <a:rPr lang="en-US" altLang="zh-CN" dirty="0"/>
              <a:t>1978</a:t>
            </a:r>
            <a:r>
              <a:rPr lang="zh-CN" altLang="en-US" dirty="0"/>
              <a:t>年</a:t>
            </a:r>
            <a:r>
              <a:rPr lang="en-US" altLang="zh-CN" dirty="0" err="1"/>
              <a:t>D.J.Kuck</a:t>
            </a:r>
            <a:r>
              <a:rPr lang="zh-CN" altLang="en-US" dirty="0"/>
              <a:t>提出按控制流和执行流分类。</a:t>
            </a:r>
          </a:p>
          <a:p>
            <a:pPr lvl="1"/>
            <a:r>
              <a:rPr lang="en-US" altLang="zh-CN" dirty="0" err="1"/>
              <a:t>Wolfagan</a:t>
            </a:r>
            <a:r>
              <a:rPr lang="en-US" altLang="zh-CN" dirty="0"/>
              <a:t> Handler</a:t>
            </a:r>
            <a:r>
              <a:rPr lang="zh-CN" altLang="en-US" dirty="0"/>
              <a:t>在</a:t>
            </a:r>
            <a:r>
              <a:rPr lang="en-US" altLang="zh-CN" dirty="0"/>
              <a:t>1977</a:t>
            </a:r>
            <a:r>
              <a:rPr lang="zh-CN" altLang="en-US" dirty="0"/>
              <a:t>年提出根据并行度和流水线分类</a:t>
            </a:r>
          </a:p>
        </p:txBody>
      </p:sp>
      <p:sp>
        <p:nvSpPr>
          <p:cNvPr id="3" name="标题 2">
            <a:extLst>
              <a:ext uri="{FF2B5EF4-FFF2-40B4-BE49-F238E27FC236}">
                <a16:creationId xmlns:a16="http://schemas.microsoft.com/office/drawing/2014/main" id="{749B2E1D-E56E-4B23-8FE8-75BCBAC1D1AD}"/>
              </a:ext>
            </a:extLst>
          </p:cNvPr>
          <p:cNvSpPr>
            <a:spLocks noGrp="1"/>
          </p:cNvSpPr>
          <p:nvPr>
            <p:ph type="title"/>
          </p:nvPr>
        </p:nvSpPr>
        <p:spPr/>
        <p:txBody>
          <a:bodyPr/>
          <a:lstStyle/>
          <a:p>
            <a:r>
              <a:rPr lang="en-US" altLang="zh-CN" dirty="0"/>
              <a:t>Flynn</a:t>
            </a:r>
            <a:r>
              <a:rPr lang="zh-CN" altLang="en-US" dirty="0"/>
              <a:t>分类法的局限性</a:t>
            </a:r>
          </a:p>
        </p:txBody>
      </p:sp>
      <p:sp>
        <p:nvSpPr>
          <p:cNvPr id="4" name="灯片编号占位符 3">
            <a:extLst>
              <a:ext uri="{FF2B5EF4-FFF2-40B4-BE49-F238E27FC236}">
                <a16:creationId xmlns:a16="http://schemas.microsoft.com/office/drawing/2014/main" id="{BB383E94-C393-44B6-B104-1B732F5CBE6B}"/>
              </a:ext>
            </a:extLst>
          </p:cNvPr>
          <p:cNvSpPr>
            <a:spLocks noGrp="1"/>
          </p:cNvSpPr>
          <p:nvPr>
            <p:ph type="sldNum" sz="quarter" idx="12"/>
          </p:nvPr>
        </p:nvSpPr>
        <p:spPr/>
        <p:txBody>
          <a:bodyPr/>
          <a:lstStyle/>
          <a:p>
            <a:fld id="{A5846718-CB15-44DC-A3B0-F0ED78D869D1}" type="slidenum">
              <a:rPr lang="en-SG" smtClean="0"/>
              <a:t>32</a:t>
            </a:fld>
            <a:endParaRPr lang="en-SG"/>
          </a:p>
        </p:txBody>
      </p:sp>
    </p:spTree>
    <p:extLst>
      <p:ext uri="{BB962C8B-B14F-4D97-AF65-F5344CB8AC3E}">
        <p14:creationId xmlns:p14="http://schemas.microsoft.com/office/powerpoint/2010/main" val="19779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480222" y="166385"/>
            <a:ext cx="8002762" cy="1143000"/>
          </a:xfrm>
        </p:spPr>
        <p:txBody>
          <a:bodyPr>
            <a:normAutofit/>
          </a:bodyPr>
          <a:lstStyle/>
          <a:p>
            <a:r>
              <a:rPr lang="zh-CN" altLang="en-US" sz="3600" dirty="0"/>
              <a:t>弗林分类法的扩展</a:t>
            </a:r>
          </a:p>
        </p:txBody>
      </p:sp>
      <p:grpSp>
        <p:nvGrpSpPr>
          <p:cNvPr id="89" name="组合 88"/>
          <p:cNvGrpSpPr/>
          <p:nvPr/>
        </p:nvGrpSpPr>
        <p:grpSpPr>
          <a:xfrm>
            <a:off x="303452" y="2536453"/>
            <a:ext cx="912449" cy="338354"/>
            <a:chOff x="4658061" y="3554953"/>
            <a:chExt cx="1140311" cy="631565"/>
          </a:xfrm>
        </p:grpSpPr>
        <p:sp>
          <p:nvSpPr>
            <p:cNvPr id="90" name="圆角矩形 17">
              <a:extLst>
                <a:ext uri="{FF2B5EF4-FFF2-40B4-BE49-F238E27FC236}">
                  <a16:creationId xmlns:a16="http://schemas.microsoft.com/office/drawing/2014/main" id="{291B90A2-EF4B-46E3-BD72-57B63020250E}"/>
                </a:ext>
              </a:extLst>
            </p:cNvPr>
            <p:cNvSpPr/>
            <p:nvPr/>
          </p:nvSpPr>
          <p:spPr>
            <a:xfrm>
              <a:off x="4658061" y="3554953"/>
              <a:ext cx="1140311" cy="6315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1" name="矩形 90">
              <a:extLst>
                <a:ext uri="{FF2B5EF4-FFF2-40B4-BE49-F238E27FC236}">
                  <a16:creationId xmlns:a16="http://schemas.microsoft.com/office/drawing/2014/main" id="{DE98C5F8-A2C1-4D30-8CF1-A32B6E781D1A}"/>
                </a:ext>
              </a:extLst>
            </p:cNvPr>
            <p:cNvSpPr/>
            <p:nvPr/>
          </p:nvSpPr>
          <p:spPr>
            <a:xfrm>
              <a:off x="4754879" y="3639901"/>
              <a:ext cx="948267" cy="517040"/>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SISD</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sp>
        <p:nvSpPr>
          <p:cNvPr id="92" name="圆角矩形 17">
            <a:extLst>
              <a:ext uri="{FF2B5EF4-FFF2-40B4-BE49-F238E27FC236}">
                <a16:creationId xmlns:a16="http://schemas.microsoft.com/office/drawing/2014/main" id="{291B90A2-EF4B-46E3-BD72-57B63020250E}"/>
              </a:ext>
            </a:extLst>
          </p:cNvPr>
          <p:cNvSpPr/>
          <p:nvPr/>
        </p:nvSpPr>
        <p:spPr>
          <a:xfrm>
            <a:off x="103844" y="3310383"/>
            <a:ext cx="1303289"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3" name="矩形 92">
            <a:extLst>
              <a:ext uri="{FF2B5EF4-FFF2-40B4-BE49-F238E27FC236}">
                <a16:creationId xmlns:a16="http://schemas.microsoft.com/office/drawing/2014/main" id="{DE98C5F8-A2C1-4D30-8CF1-A32B6E781D1A}"/>
              </a:ext>
            </a:extLst>
          </p:cNvPr>
          <p:cNvSpPr/>
          <p:nvPr/>
        </p:nvSpPr>
        <p:spPr>
          <a:xfrm>
            <a:off x="131634" y="3355894"/>
            <a:ext cx="1231679"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冯</a:t>
            </a: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诺依曼</a:t>
            </a:r>
          </a:p>
        </p:txBody>
      </p:sp>
      <p:sp>
        <p:nvSpPr>
          <p:cNvPr id="94" name="圆角矩形 17">
            <a:extLst>
              <a:ext uri="{FF2B5EF4-FFF2-40B4-BE49-F238E27FC236}">
                <a16:creationId xmlns:a16="http://schemas.microsoft.com/office/drawing/2014/main" id="{291B90A2-EF4B-46E3-BD72-57B63020250E}"/>
              </a:ext>
            </a:extLst>
          </p:cNvPr>
          <p:cNvSpPr/>
          <p:nvPr/>
        </p:nvSpPr>
        <p:spPr>
          <a:xfrm>
            <a:off x="1494620" y="2535251"/>
            <a:ext cx="857021" cy="3230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5" name="矩形 94">
            <a:extLst>
              <a:ext uri="{FF2B5EF4-FFF2-40B4-BE49-F238E27FC236}">
                <a16:creationId xmlns:a16="http://schemas.microsoft.com/office/drawing/2014/main" id="{DE98C5F8-A2C1-4D30-8CF1-A32B6E781D1A}"/>
              </a:ext>
            </a:extLst>
          </p:cNvPr>
          <p:cNvSpPr/>
          <p:nvPr/>
        </p:nvSpPr>
        <p:spPr>
          <a:xfrm>
            <a:off x="1521981" y="2573116"/>
            <a:ext cx="786516"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SIMD</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96" name="圆角矩形 17">
            <a:extLst>
              <a:ext uri="{FF2B5EF4-FFF2-40B4-BE49-F238E27FC236}">
                <a16:creationId xmlns:a16="http://schemas.microsoft.com/office/drawing/2014/main" id="{291B90A2-EF4B-46E3-BD72-57B63020250E}"/>
              </a:ext>
            </a:extLst>
          </p:cNvPr>
          <p:cNvSpPr/>
          <p:nvPr/>
        </p:nvSpPr>
        <p:spPr>
          <a:xfrm>
            <a:off x="2681400" y="2535251"/>
            <a:ext cx="857021" cy="3230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7" name="矩形 96">
            <a:extLst>
              <a:ext uri="{FF2B5EF4-FFF2-40B4-BE49-F238E27FC236}">
                <a16:creationId xmlns:a16="http://schemas.microsoft.com/office/drawing/2014/main" id="{DE98C5F8-A2C1-4D30-8CF1-A32B6E781D1A}"/>
              </a:ext>
            </a:extLst>
          </p:cNvPr>
          <p:cNvSpPr/>
          <p:nvPr/>
        </p:nvSpPr>
        <p:spPr>
          <a:xfrm>
            <a:off x="2708761" y="2573116"/>
            <a:ext cx="786516"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MISD</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98" name="圆角矩形 17">
            <a:extLst>
              <a:ext uri="{FF2B5EF4-FFF2-40B4-BE49-F238E27FC236}">
                <a16:creationId xmlns:a16="http://schemas.microsoft.com/office/drawing/2014/main" id="{291B90A2-EF4B-46E3-BD72-57B63020250E}"/>
              </a:ext>
            </a:extLst>
          </p:cNvPr>
          <p:cNvSpPr/>
          <p:nvPr/>
        </p:nvSpPr>
        <p:spPr>
          <a:xfrm>
            <a:off x="5373148" y="2497388"/>
            <a:ext cx="897423" cy="3230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9" name="矩形 98">
            <a:extLst>
              <a:ext uri="{FF2B5EF4-FFF2-40B4-BE49-F238E27FC236}">
                <a16:creationId xmlns:a16="http://schemas.microsoft.com/office/drawing/2014/main" id="{DE98C5F8-A2C1-4D30-8CF1-A32B6E781D1A}"/>
              </a:ext>
            </a:extLst>
          </p:cNvPr>
          <p:cNvSpPr/>
          <p:nvPr/>
        </p:nvSpPr>
        <p:spPr>
          <a:xfrm>
            <a:off x="5400510" y="2535253"/>
            <a:ext cx="862172"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MIMD</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00" name="圆角矩形 17">
            <a:extLst>
              <a:ext uri="{FF2B5EF4-FFF2-40B4-BE49-F238E27FC236}">
                <a16:creationId xmlns:a16="http://schemas.microsoft.com/office/drawing/2014/main" id="{291B90A2-EF4B-46E3-BD72-57B63020250E}"/>
              </a:ext>
            </a:extLst>
          </p:cNvPr>
          <p:cNvSpPr/>
          <p:nvPr/>
        </p:nvSpPr>
        <p:spPr>
          <a:xfrm>
            <a:off x="813107" y="3750430"/>
            <a:ext cx="1134609"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1" name="矩形 100">
            <a:extLst>
              <a:ext uri="{FF2B5EF4-FFF2-40B4-BE49-F238E27FC236}">
                <a16:creationId xmlns:a16="http://schemas.microsoft.com/office/drawing/2014/main" id="{DE98C5F8-A2C1-4D30-8CF1-A32B6E781D1A}"/>
              </a:ext>
            </a:extLst>
          </p:cNvPr>
          <p:cNvSpPr/>
          <p:nvPr/>
        </p:nvSpPr>
        <p:spPr>
          <a:xfrm>
            <a:off x="861590" y="3795941"/>
            <a:ext cx="1033024"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向量计算机</a:t>
            </a:r>
          </a:p>
        </p:txBody>
      </p:sp>
      <p:sp>
        <p:nvSpPr>
          <p:cNvPr id="102" name="圆角矩形 17">
            <a:extLst>
              <a:ext uri="{FF2B5EF4-FFF2-40B4-BE49-F238E27FC236}">
                <a16:creationId xmlns:a16="http://schemas.microsoft.com/office/drawing/2014/main" id="{291B90A2-EF4B-46E3-BD72-57B63020250E}"/>
              </a:ext>
            </a:extLst>
          </p:cNvPr>
          <p:cNvSpPr/>
          <p:nvPr/>
        </p:nvSpPr>
        <p:spPr>
          <a:xfrm>
            <a:off x="2033274" y="3738349"/>
            <a:ext cx="1043937"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3" name="矩形 102">
            <a:extLst>
              <a:ext uri="{FF2B5EF4-FFF2-40B4-BE49-F238E27FC236}">
                <a16:creationId xmlns:a16="http://schemas.microsoft.com/office/drawing/2014/main" id="{DE98C5F8-A2C1-4D30-8CF1-A32B6E781D1A}"/>
              </a:ext>
            </a:extLst>
          </p:cNvPr>
          <p:cNvSpPr/>
          <p:nvPr/>
        </p:nvSpPr>
        <p:spPr>
          <a:xfrm>
            <a:off x="2081755" y="3783859"/>
            <a:ext cx="950471"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阵列计算机</a:t>
            </a:r>
          </a:p>
        </p:txBody>
      </p:sp>
      <p:sp>
        <p:nvSpPr>
          <p:cNvPr id="104" name="圆角矩形 17">
            <a:extLst>
              <a:ext uri="{FF2B5EF4-FFF2-40B4-BE49-F238E27FC236}">
                <a16:creationId xmlns:a16="http://schemas.microsoft.com/office/drawing/2014/main" id="{291B90A2-EF4B-46E3-BD72-57B63020250E}"/>
              </a:ext>
            </a:extLst>
          </p:cNvPr>
          <p:cNvSpPr/>
          <p:nvPr/>
        </p:nvSpPr>
        <p:spPr>
          <a:xfrm>
            <a:off x="3608417" y="3211063"/>
            <a:ext cx="1136607"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5" name="矩形 104">
            <a:extLst>
              <a:ext uri="{FF2B5EF4-FFF2-40B4-BE49-F238E27FC236}">
                <a16:creationId xmlns:a16="http://schemas.microsoft.com/office/drawing/2014/main" id="{DE98C5F8-A2C1-4D30-8CF1-A32B6E781D1A}"/>
              </a:ext>
            </a:extLst>
          </p:cNvPr>
          <p:cNvSpPr/>
          <p:nvPr/>
        </p:nvSpPr>
        <p:spPr>
          <a:xfrm>
            <a:off x="3656901" y="3256573"/>
            <a:ext cx="107414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共享式内存</a:t>
            </a:r>
          </a:p>
        </p:txBody>
      </p:sp>
      <p:sp>
        <p:nvSpPr>
          <p:cNvPr id="123" name="圆角矩形 17">
            <a:extLst>
              <a:ext uri="{FF2B5EF4-FFF2-40B4-BE49-F238E27FC236}">
                <a16:creationId xmlns:a16="http://schemas.microsoft.com/office/drawing/2014/main" id="{291B90A2-EF4B-46E3-BD72-57B63020250E}"/>
              </a:ext>
            </a:extLst>
          </p:cNvPr>
          <p:cNvSpPr/>
          <p:nvPr/>
        </p:nvSpPr>
        <p:spPr>
          <a:xfrm>
            <a:off x="6980873" y="3186367"/>
            <a:ext cx="1136607"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4" name="矩形 123">
            <a:extLst>
              <a:ext uri="{FF2B5EF4-FFF2-40B4-BE49-F238E27FC236}">
                <a16:creationId xmlns:a16="http://schemas.microsoft.com/office/drawing/2014/main" id="{DE98C5F8-A2C1-4D30-8CF1-A32B6E781D1A}"/>
              </a:ext>
            </a:extLst>
          </p:cNvPr>
          <p:cNvSpPr/>
          <p:nvPr/>
        </p:nvSpPr>
        <p:spPr>
          <a:xfrm>
            <a:off x="7029356" y="3231877"/>
            <a:ext cx="107414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分布式内存</a:t>
            </a:r>
          </a:p>
        </p:txBody>
      </p:sp>
      <p:sp>
        <p:nvSpPr>
          <p:cNvPr id="125" name="圆角矩形 17">
            <a:extLst>
              <a:ext uri="{FF2B5EF4-FFF2-40B4-BE49-F238E27FC236}">
                <a16:creationId xmlns:a16="http://schemas.microsoft.com/office/drawing/2014/main" id="{291B90A2-EF4B-46E3-BD72-57B63020250E}"/>
              </a:ext>
            </a:extLst>
          </p:cNvPr>
          <p:cNvSpPr/>
          <p:nvPr/>
        </p:nvSpPr>
        <p:spPr>
          <a:xfrm>
            <a:off x="2939090" y="4279962"/>
            <a:ext cx="1136610"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6" name="矩形 125">
            <a:extLst>
              <a:ext uri="{FF2B5EF4-FFF2-40B4-BE49-F238E27FC236}">
                <a16:creationId xmlns:a16="http://schemas.microsoft.com/office/drawing/2014/main" id="{DE98C5F8-A2C1-4D30-8CF1-A32B6E781D1A}"/>
              </a:ext>
            </a:extLst>
          </p:cNvPr>
          <p:cNvSpPr/>
          <p:nvPr/>
        </p:nvSpPr>
        <p:spPr>
          <a:xfrm>
            <a:off x="2970074" y="4325472"/>
            <a:ext cx="107414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UMA</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27" name="圆角矩形 126">
            <a:extLst>
              <a:ext uri="{FF2B5EF4-FFF2-40B4-BE49-F238E27FC236}">
                <a16:creationId xmlns:a16="http://schemas.microsoft.com/office/drawing/2014/main" id="{291B90A2-EF4B-46E3-BD72-57B63020250E}"/>
              </a:ext>
            </a:extLst>
          </p:cNvPr>
          <p:cNvSpPr/>
          <p:nvPr/>
        </p:nvSpPr>
        <p:spPr>
          <a:xfrm>
            <a:off x="4585351" y="4301022"/>
            <a:ext cx="1136607"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128" name="矩形 127">
            <a:extLst>
              <a:ext uri="{FF2B5EF4-FFF2-40B4-BE49-F238E27FC236}">
                <a16:creationId xmlns:a16="http://schemas.microsoft.com/office/drawing/2014/main" id="{DE98C5F8-A2C1-4D30-8CF1-A32B6E781D1A}"/>
              </a:ext>
            </a:extLst>
          </p:cNvPr>
          <p:cNvSpPr/>
          <p:nvPr/>
        </p:nvSpPr>
        <p:spPr>
          <a:xfrm>
            <a:off x="4633836" y="4346532"/>
            <a:ext cx="1022261" cy="276999"/>
          </a:xfrm>
          <a:prstGeom prst="rect">
            <a:avLst/>
          </a:prstGeom>
          <a:solidFill>
            <a:schemeClr val="bg1"/>
          </a:solid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NUMA</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29" name="圆角矩形 17">
            <a:extLst>
              <a:ext uri="{FF2B5EF4-FFF2-40B4-BE49-F238E27FC236}">
                <a16:creationId xmlns:a16="http://schemas.microsoft.com/office/drawing/2014/main" id="{291B90A2-EF4B-46E3-BD72-57B63020250E}"/>
              </a:ext>
            </a:extLst>
          </p:cNvPr>
          <p:cNvSpPr/>
          <p:nvPr/>
        </p:nvSpPr>
        <p:spPr>
          <a:xfrm>
            <a:off x="6504760" y="4292676"/>
            <a:ext cx="1136610"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0" name="矩形 129">
            <a:extLst>
              <a:ext uri="{FF2B5EF4-FFF2-40B4-BE49-F238E27FC236}">
                <a16:creationId xmlns:a16="http://schemas.microsoft.com/office/drawing/2014/main" id="{DE98C5F8-A2C1-4D30-8CF1-A32B6E781D1A}"/>
              </a:ext>
            </a:extLst>
          </p:cNvPr>
          <p:cNvSpPr/>
          <p:nvPr/>
        </p:nvSpPr>
        <p:spPr>
          <a:xfrm>
            <a:off x="6535744" y="4338186"/>
            <a:ext cx="107414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MPP</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31" name="圆角矩形 130">
            <a:extLst>
              <a:ext uri="{FF2B5EF4-FFF2-40B4-BE49-F238E27FC236}">
                <a16:creationId xmlns:a16="http://schemas.microsoft.com/office/drawing/2014/main" id="{291B90A2-EF4B-46E3-BD72-57B63020250E}"/>
              </a:ext>
            </a:extLst>
          </p:cNvPr>
          <p:cNvSpPr/>
          <p:nvPr/>
        </p:nvSpPr>
        <p:spPr>
          <a:xfrm>
            <a:off x="7713570" y="4297407"/>
            <a:ext cx="1136607"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200" dirty="0"/>
          </a:p>
        </p:txBody>
      </p:sp>
      <p:sp>
        <p:nvSpPr>
          <p:cNvPr id="132" name="矩形 131">
            <a:extLst>
              <a:ext uri="{FF2B5EF4-FFF2-40B4-BE49-F238E27FC236}">
                <a16:creationId xmlns:a16="http://schemas.microsoft.com/office/drawing/2014/main" id="{DE98C5F8-A2C1-4D30-8CF1-A32B6E781D1A}"/>
              </a:ext>
            </a:extLst>
          </p:cNvPr>
          <p:cNvSpPr/>
          <p:nvPr/>
        </p:nvSpPr>
        <p:spPr>
          <a:xfrm>
            <a:off x="7731068" y="4342920"/>
            <a:ext cx="1074145" cy="276999"/>
          </a:xfrm>
          <a:prstGeom prst="rect">
            <a:avLst/>
          </a:prstGeom>
          <a:solidFill>
            <a:schemeClr val="bg1"/>
          </a:solid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COW</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33" name="圆角矩形 17">
            <a:extLst>
              <a:ext uri="{FF2B5EF4-FFF2-40B4-BE49-F238E27FC236}">
                <a16:creationId xmlns:a16="http://schemas.microsoft.com/office/drawing/2014/main" id="{291B90A2-EF4B-46E3-BD72-57B63020250E}"/>
              </a:ext>
            </a:extLst>
          </p:cNvPr>
          <p:cNvSpPr/>
          <p:nvPr/>
        </p:nvSpPr>
        <p:spPr>
          <a:xfrm>
            <a:off x="3760156" y="5111831"/>
            <a:ext cx="1499161"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4" name="矩形 133">
            <a:extLst>
              <a:ext uri="{FF2B5EF4-FFF2-40B4-BE49-F238E27FC236}">
                <a16:creationId xmlns:a16="http://schemas.microsoft.com/office/drawing/2014/main" id="{DE98C5F8-A2C1-4D30-8CF1-A32B6E781D1A}"/>
              </a:ext>
            </a:extLst>
          </p:cNvPr>
          <p:cNvSpPr/>
          <p:nvPr/>
        </p:nvSpPr>
        <p:spPr>
          <a:xfrm>
            <a:off x="3791141" y="5157341"/>
            <a:ext cx="133295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ccNUMA</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35" name="圆角矩形 17">
            <a:extLst>
              <a:ext uri="{FF2B5EF4-FFF2-40B4-BE49-F238E27FC236}">
                <a16:creationId xmlns:a16="http://schemas.microsoft.com/office/drawing/2014/main" id="{291B90A2-EF4B-46E3-BD72-57B63020250E}"/>
              </a:ext>
            </a:extLst>
          </p:cNvPr>
          <p:cNvSpPr/>
          <p:nvPr/>
        </p:nvSpPr>
        <p:spPr>
          <a:xfrm>
            <a:off x="5264987" y="5101502"/>
            <a:ext cx="1499161" cy="338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6" name="矩形 135">
            <a:extLst>
              <a:ext uri="{FF2B5EF4-FFF2-40B4-BE49-F238E27FC236}">
                <a16:creationId xmlns:a16="http://schemas.microsoft.com/office/drawing/2014/main" id="{DE98C5F8-A2C1-4D30-8CF1-A32B6E781D1A}"/>
              </a:ext>
            </a:extLst>
          </p:cNvPr>
          <p:cNvSpPr/>
          <p:nvPr/>
        </p:nvSpPr>
        <p:spPr>
          <a:xfrm>
            <a:off x="5295972" y="5147012"/>
            <a:ext cx="1332955"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ncNUMA</a:t>
            </a:r>
            <a:endPar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cxnSp>
        <p:nvCxnSpPr>
          <p:cNvPr id="137" name="直接箭头连接符 28">
            <a:extLst>
              <a:ext uri="{FF2B5EF4-FFF2-40B4-BE49-F238E27FC236}">
                <a16:creationId xmlns:a16="http://schemas.microsoft.com/office/drawing/2014/main" id="{FDCF0DD3-A779-4F2B-BE75-E5046829F83B}"/>
              </a:ext>
            </a:extLst>
          </p:cNvPr>
          <p:cNvCxnSpPr>
            <a:cxnSpLocks/>
            <a:stCxn id="90" idx="0"/>
            <a:endCxn id="87" idx="2"/>
          </p:cNvCxnSpPr>
          <p:nvPr/>
        </p:nvCxnSpPr>
        <p:spPr>
          <a:xfrm flipV="1">
            <a:off x="759677" y="2006695"/>
            <a:ext cx="2375454" cy="529758"/>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38" name="直接箭头连接符 28">
            <a:extLst>
              <a:ext uri="{FF2B5EF4-FFF2-40B4-BE49-F238E27FC236}">
                <a16:creationId xmlns:a16="http://schemas.microsoft.com/office/drawing/2014/main" id="{FDCF0DD3-A779-4F2B-BE75-E5046829F83B}"/>
              </a:ext>
            </a:extLst>
          </p:cNvPr>
          <p:cNvCxnSpPr>
            <a:cxnSpLocks/>
            <a:stCxn id="94" idx="0"/>
            <a:endCxn id="87" idx="2"/>
          </p:cNvCxnSpPr>
          <p:nvPr/>
        </p:nvCxnSpPr>
        <p:spPr>
          <a:xfrm flipV="1">
            <a:off x="1923131" y="2006695"/>
            <a:ext cx="1212000" cy="52855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39" name="直接箭头连接符 28">
            <a:extLst>
              <a:ext uri="{FF2B5EF4-FFF2-40B4-BE49-F238E27FC236}">
                <a16:creationId xmlns:a16="http://schemas.microsoft.com/office/drawing/2014/main" id="{FDCF0DD3-A779-4F2B-BE75-E5046829F83B}"/>
              </a:ext>
            </a:extLst>
          </p:cNvPr>
          <p:cNvCxnSpPr>
            <a:cxnSpLocks/>
            <a:stCxn id="96" idx="0"/>
            <a:endCxn id="87" idx="2"/>
          </p:cNvCxnSpPr>
          <p:nvPr/>
        </p:nvCxnSpPr>
        <p:spPr>
          <a:xfrm flipV="1">
            <a:off x="3109911" y="2006695"/>
            <a:ext cx="25220" cy="52855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0" name="直接箭头连接符 28">
            <a:extLst>
              <a:ext uri="{FF2B5EF4-FFF2-40B4-BE49-F238E27FC236}">
                <a16:creationId xmlns:a16="http://schemas.microsoft.com/office/drawing/2014/main" id="{FDCF0DD3-A779-4F2B-BE75-E5046829F83B}"/>
              </a:ext>
            </a:extLst>
          </p:cNvPr>
          <p:cNvCxnSpPr>
            <a:cxnSpLocks/>
            <a:stCxn id="98" idx="0"/>
            <a:endCxn id="160" idx="2"/>
          </p:cNvCxnSpPr>
          <p:nvPr/>
        </p:nvCxnSpPr>
        <p:spPr>
          <a:xfrm flipH="1" flipV="1">
            <a:off x="3149821" y="1977655"/>
            <a:ext cx="2672039" cy="519733"/>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1" name="直接箭头连接符 140">
            <a:extLst>
              <a:ext uri="{FF2B5EF4-FFF2-40B4-BE49-F238E27FC236}">
                <a16:creationId xmlns:a16="http://schemas.microsoft.com/office/drawing/2014/main" id="{FDCF0DD3-A779-4F2B-BE75-E5046829F83B}"/>
              </a:ext>
            </a:extLst>
          </p:cNvPr>
          <p:cNvCxnSpPr>
            <a:cxnSpLocks/>
            <a:stCxn id="92" idx="0"/>
            <a:endCxn id="90" idx="2"/>
          </p:cNvCxnSpPr>
          <p:nvPr/>
        </p:nvCxnSpPr>
        <p:spPr>
          <a:xfrm flipV="1">
            <a:off x="755489" y="2874807"/>
            <a:ext cx="4188" cy="43557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FDCF0DD3-A779-4F2B-BE75-E5046829F83B}"/>
              </a:ext>
            </a:extLst>
          </p:cNvPr>
          <p:cNvCxnSpPr>
            <a:cxnSpLocks/>
            <a:stCxn id="100" idx="0"/>
            <a:endCxn id="94" idx="2"/>
          </p:cNvCxnSpPr>
          <p:nvPr/>
        </p:nvCxnSpPr>
        <p:spPr>
          <a:xfrm flipV="1">
            <a:off x="1380412" y="2858311"/>
            <a:ext cx="542719" cy="892119"/>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3" name="直接箭头连接符 142">
            <a:extLst>
              <a:ext uri="{FF2B5EF4-FFF2-40B4-BE49-F238E27FC236}">
                <a16:creationId xmlns:a16="http://schemas.microsoft.com/office/drawing/2014/main" id="{FDCF0DD3-A779-4F2B-BE75-E5046829F83B}"/>
              </a:ext>
            </a:extLst>
          </p:cNvPr>
          <p:cNvCxnSpPr>
            <a:cxnSpLocks/>
            <a:stCxn id="102" idx="0"/>
            <a:endCxn id="94" idx="2"/>
          </p:cNvCxnSpPr>
          <p:nvPr/>
        </p:nvCxnSpPr>
        <p:spPr>
          <a:xfrm flipH="1" flipV="1">
            <a:off x="1923131" y="2858311"/>
            <a:ext cx="632112" cy="880038"/>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4" name="直接箭头连接符 143">
            <a:extLst>
              <a:ext uri="{FF2B5EF4-FFF2-40B4-BE49-F238E27FC236}">
                <a16:creationId xmlns:a16="http://schemas.microsoft.com/office/drawing/2014/main" id="{FDCF0DD3-A779-4F2B-BE75-E5046829F83B}"/>
              </a:ext>
            </a:extLst>
          </p:cNvPr>
          <p:cNvCxnSpPr>
            <a:cxnSpLocks/>
            <a:stCxn id="104" idx="0"/>
            <a:endCxn id="98" idx="2"/>
          </p:cNvCxnSpPr>
          <p:nvPr/>
        </p:nvCxnSpPr>
        <p:spPr>
          <a:xfrm flipV="1">
            <a:off x="4176721" y="2820448"/>
            <a:ext cx="1645139" cy="39061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FDCF0DD3-A779-4F2B-BE75-E5046829F83B}"/>
              </a:ext>
            </a:extLst>
          </p:cNvPr>
          <p:cNvCxnSpPr>
            <a:cxnSpLocks/>
            <a:stCxn id="98" idx="2"/>
            <a:endCxn id="123" idx="0"/>
          </p:cNvCxnSpPr>
          <p:nvPr/>
        </p:nvCxnSpPr>
        <p:spPr>
          <a:xfrm>
            <a:off x="5821860" y="2820448"/>
            <a:ext cx="1727317" cy="365919"/>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FDCF0DD3-A779-4F2B-BE75-E5046829F83B}"/>
              </a:ext>
            </a:extLst>
          </p:cNvPr>
          <p:cNvCxnSpPr>
            <a:cxnSpLocks/>
            <a:stCxn id="104" idx="2"/>
            <a:endCxn id="125" idx="0"/>
          </p:cNvCxnSpPr>
          <p:nvPr/>
        </p:nvCxnSpPr>
        <p:spPr>
          <a:xfrm flipH="1">
            <a:off x="3507395" y="3549417"/>
            <a:ext cx="669326" cy="73054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FDCF0DD3-A779-4F2B-BE75-E5046829F83B}"/>
              </a:ext>
            </a:extLst>
          </p:cNvPr>
          <p:cNvCxnSpPr>
            <a:cxnSpLocks/>
            <a:stCxn id="104" idx="2"/>
            <a:endCxn id="127" idx="0"/>
          </p:cNvCxnSpPr>
          <p:nvPr/>
        </p:nvCxnSpPr>
        <p:spPr>
          <a:xfrm>
            <a:off x="4176721" y="3549417"/>
            <a:ext cx="976934" cy="75160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FDCF0DD3-A779-4F2B-BE75-E5046829F83B}"/>
              </a:ext>
            </a:extLst>
          </p:cNvPr>
          <p:cNvCxnSpPr>
            <a:cxnSpLocks/>
            <a:stCxn id="127" idx="2"/>
            <a:endCxn id="133" idx="0"/>
          </p:cNvCxnSpPr>
          <p:nvPr/>
        </p:nvCxnSpPr>
        <p:spPr>
          <a:xfrm flipH="1">
            <a:off x="4509737" y="4639376"/>
            <a:ext cx="643918" cy="47245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9" name="直接箭头连接符 148">
            <a:extLst>
              <a:ext uri="{FF2B5EF4-FFF2-40B4-BE49-F238E27FC236}">
                <a16:creationId xmlns:a16="http://schemas.microsoft.com/office/drawing/2014/main" id="{FDCF0DD3-A779-4F2B-BE75-E5046829F83B}"/>
              </a:ext>
            </a:extLst>
          </p:cNvPr>
          <p:cNvCxnSpPr>
            <a:cxnSpLocks/>
            <a:stCxn id="135" idx="0"/>
            <a:endCxn id="127" idx="2"/>
          </p:cNvCxnSpPr>
          <p:nvPr/>
        </p:nvCxnSpPr>
        <p:spPr>
          <a:xfrm flipH="1" flipV="1">
            <a:off x="5153655" y="4639376"/>
            <a:ext cx="860913" cy="46212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50" name="直接箭头连接符 149">
            <a:extLst>
              <a:ext uri="{FF2B5EF4-FFF2-40B4-BE49-F238E27FC236}">
                <a16:creationId xmlns:a16="http://schemas.microsoft.com/office/drawing/2014/main" id="{FDCF0DD3-A779-4F2B-BE75-E5046829F83B}"/>
              </a:ext>
            </a:extLst>
          </p:cNvPr>
          <p:cNvCxnSpPr>
            <a:cxnSpLocks/>
            <a:stCxn id="131" idx="0"/>
            <a:endCxn id="123" idx="2"/>
          </p:cNvCxnSpPr>
          <p:nvPr/>
        </p:nvCxnSpPr>
        <p:spPr>
          <a:xfrm flipH="1" flipV="1">
            <a:off x="7549177" y="3524721"/>
            <a:ext cx="732697" cy="772686"/>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51" name="直接箭头连接符 150">
            <a:extLst>
              <a:ext uri="{FF2B5EF4-FFF2-40B4-BE49-F238E27FC236}">
                <a16:creationId xmlns:a16="http://schemas.microsoft.com/office/drawing/2014/main" id="{FDCF0DD3-A779-4F2B-BE75-E5046829F83B}"/>
              </a:ext>
            </a:extLst>
          </p:cNvPr>
          <p:cNvCxnSpPr>
            <a:cxnSpLocks/>
            <a:stCxn id="129" idx="0"/>
            <a:endCxn id="123" idx="2"/>
          </p:cNvCxnSpPr>
          <p:nvPr/>
        </p:nvCxnSpPr>
        <p:spPr>
          <a:xfrm flipV="1">
            <a:off x="7073065" y="3524721"/>
            <a:ext cx="476112" cy="76795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152" name="左大括号 151"/>
          <p:cNvSpPr/>
          <p:nvPr/>
        </p:nvSpPr>
        <p:spPr>
          <a:xfrm rot="16200000">
            <a:off x="4528921" y="4012672"/>
            <a:ext cx="337076" cy="363590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200"/>
          </a:p>
        </p:txBody>
      </p:sp>
      <p:sp>
        <p:nvSpPr>
          <p:cNvPr id="153" name="矩形 152">
            <a:extLst>
              <a:ext uri="{FF2B5EF4-FFF2-40B4-BE49-F238E27FC236}">
                <a16:creationId xmlns:a16="http://schemas.microsoft.com/office/drawing/2014/main" id="{DE98C5F8-A2C1-4D30-8CF1-A32B6E781D1A}"/>
              </a:ext>
            </a:extLst>
          </p:cNvPr>
          <p:cNvSpPr/>
          <p:nvPr/>
        </p:nvSpPr>
        <p:spPr>
          <a:xfrm>
            <a:off x="3135131" y="6121393"/>
            <a:ext cx="2327710" cy="461665"/>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多处理器系统</a:t>
            </a:r>
          </a:p>
        </p:txBody>
      </p:sp>
      <p:sp>
        <p:nvSpPr>
          <p:cNvPr id="154" name="矩形 153">
            <a:extLst>
              <a:ext uri="{FF2B5EF4-FFF2-40B4-BE49-F238E27FC236}">
                <a16:creationId xmlns:a16="http://schemas.microsoft.com/office/drawing/2014/main" id="{DE98C5F8-A2C1-4D30-8CF1-A32B6E781D1A}"/>
              </a:ext>
            </a:extLst>
          </p:cNvPr>
          <p:cNvSpPr/>
          <p:nvPr/>
        </p:nvSpPr>
        <p:spPr>
          <a:xfrm>
            <a:off x="6804248" y="5229200"/>
            <a:ext cx="2088232" cy="461665"/>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多计算机系统</a:t>
            </a:r>
          </a:p>
        </p:txBody>
      </p:sp>
      <p:sp>
        <p:nvSpPr>
          <p:cNvPr id="155" name="左大括号 154"/>
          <p:cNvSpPr/>
          <p:nvPr/>
        </p:nvSpPr>
        <p:spPr>
          <a:xfrm rot="16200000">
            <a:off x="7501943" y="3785141"/>
            <a:ext cx="337076" cy="22694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200"/>
          </a:p>
        </p:txBody>
      </p:sp>
      <p:sp>
        <p:nvSpPr>
          <p:cNvPr id="87" name="圆角矩形 17">
            <a:extLst>
              <a:ext uri="{FF2B5EF4-FFF2-40B4-BE49-F238E27FC236}">
                <a16:creationId xmlns:a16="http://schemas.microsoft.com/office/drawing/2014/main" id="{291B90A2-EF4B-46E3-BD72-57B63020250E}"/>
              </a:ext>
            </a:extLst>
          </p:cNvPr>
          <p:cNvSpPr/>
          <p:nvPr/>
        </p:nvSpPr>
        <p:spPr>
          <a:xfrm>
            <a:off x="1966138" y="1690438"/>
            <a:ext cx="2337986" cy="3162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0" name="矩形 159">
            <a:extLst>
              <a:ext uri="{FF2B5EF4-FFF2-40B4-BE49-F238E27FC236}">
                <a16:creationId xmlns:a16="http://schemas.microsoft.com/office/drawing/2014/main" id="{DE98C5F8-A2C1-4D30-8CF1-A32B6E781D1A}"/>
              </a:ext>
            </a:extLst>
          </p:cNvPr>
          <p:cNvSpPr/>
          <p:nvPr/>
        </p:nvSpPr>
        <p:spPr>
          <a:xfrm>
            <a:off x="2223941" y="1700656"/>
            <a:ext cx="1851759" cy="276999"/>
          </a:xfrm>
          <a:prstGeom prst="rect">
            <a:avLst/>
          </a:prstGeom>
          <a:solidFill>
            <a:schemeClr val="bg1"/>
          </a:solid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计算机体系结构</a:t>
            </a:r>
          </a:p>
        </p:txBody>
      </p:sp>
    </p:spTree>
    <p:extLst>
      <p:ext uri="{BB962C8B-B14F-4D97-AF65-F5344CB8AC3E}">
        <p14:creationId xmlns:p14="http://schemas.microsoft.com/office/powerpoint/2010/main" val="139460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8DED82-5AC0-4BDC-AEBC-DA6AA2929866}"/>
              </a:ext>
            </a:extLst>
          </p:cNvPr>
          <p:cNvSpPr>
            <a:spLocks noGrp="1"/>
          </p:cNvSpPr>
          <p:nvPr>
            <p:ph idx="1"/>
          </p:nvPr>
        </p:nvSpPr>
        <p:spPr/>
        <p:txBody>
          <a:bodyPr/>
          <a:lstStyle/>
          <a:p>
            <a:pPr marL="0" indent="0">
              <a:buNone/>
            </a:pPr>
            <a:r>
              <a:rPr lang="zh-CN" altLang="en-US" dirty="0"/>
              <a:t>根据不同的</a:t>
            </a:r>
            <a:r>
              <a:rPr lang="en-US" altLang="zh-CN" dirty="0"/>
              <a:t>CPU</a:t>
            </a:r>
            <a:r>
              <a:rPr lang="zh-CN" altLang="en-US" dirty="0"/>
              <a:t>是如何</a:t>
            </a:r>
            <a:r>
              <a:rPr lang="zh-CN" altLang="en-US" dirty="0">
                <a:solidFill>
                  <a:srgbClr val="0066CC"/>
                </a:solidFill>
              </a:rPr>
              <a:t>组织和共享内存</a:t>
            </a:r>
            <a:r>
              <a:rPr lang="zh-CN" altLang="en-US" dirty="0"/>
              <a:t>的，</a:t>
            </a:r>
            <a:r>
              <a:rPr lang="en-US" altLang="zh-CN" dirty="0"/>
              <a:t>MIMD</a:t>
            </a:r>
            <a:r>
              <a:rPr lang="zh-CN" altLang="en-US" dirty="0"/>
              <a:t>机器分为如下的两类：</a:t>
            </a:r>
            <a:endParaRPr lang="en-US" altLang="zh-CN" dirty="0"/>
          </a:p>
          <a:p>
            <a:pPr lvl="1"/>
            <a:r>
              <a:rPr lang="zh-CN" altLang="en-US" b="1" dirty="0">
                <a:solidFill>
                  <a:srgbClr val="0066CC"/>
                </a:solidFill>
              </a:rPr>
              <a:t>共享式内存（</a:t>
            </a:r>
            <a:r>
              <a:rPr lang="en-US" altLang="zh-CN" b="1" dirty="0">
                <a:solidFill>
                  <a:srgbClr val="0066CC"/>
                </a:solidFill>
              </a:rPr>
              <a:t>Shared Memory</a:t>
            </a:r>
            <a:r>
              <a:rPr lang="zh-CN" altLang="en-US" b="1" dirty="0">
                <a:solidFill>
                  <a:srgbClr val="0066CC"/>
                </a:solidFill>
              </a:rPr>
              <a:t>）</a:t>
            </a:r>
            <a:endParaRPr lang="en-US" altLang="zh-CN" b="1" dirty="0">
              <a:solidFill>
                <a:srgbClr val="0066CC"/>
              </a:solidFill>
            </a:endParaRPr>
          </a:p>
          <a:p>
            <a:pPr lvl="1"/>
            <a:r>
              <a:rPr lang="zh-CN" altLang="en-US" b="1" dirty="0">
                <a:solidFill>
                  <a:srgbClr val="0066CC"/>
                </a:solidFill>
              </a:rPr>
              <a:t>分布式内存（</a:t>
            </a:r>
            <a:r>
              <a:rPr lang="en-US" altLang="zh-CN" b="1" dirty="0">
                <a:solidFill>
                  <a:srgbClr val="0066CC"/>
                </a:solidFill>
              </a:rPr>
              <a:t>Distributed Memory</a:t>
            </a:r>
            <a:r>
              <a:rPr lang="zh-CN" altLang="en-US" b="1" dirty="0">
                <a:solidFill>
                  <a:srgbClr val="0066CC"/>
                </a:solidFill>
              </a:rPr>
              <a:t>）</a:t>
            </a:r>
            <a:endParaRPr lang="en-US" altLang="zh-CN" b="1" dirty="0">
              <a:solidFill>
                <a:srgbClr val="0066CC"/>
              </a:solidFill>
            </a:endParaRPr>
          </a:p>
          <a:p>
            <a:endParaRPr lang="zh-CN" altLang="en-US" dirty="0"/>
          </a:p>
        </p:txBody>
      </p:sp>
      <p:sp>
        <p:nvSpPr>
          <p:cNvPr id="3" name="标题 2">
            <a:extLst>
              <a:ext uri="{FF2B5EF4-FFF2-40B4-BE49-F238E27FC236}">
                <a16:creationId xmlns:a16="http://schemas.microsoft.com/office/drawing/2014/main" id="{359FB25D-86EB-407E-B479-C02E9A3D1875}"/>
              </a:ext>
            </a:extLst>
          </p:cNvPr>
          <p:cNvSpPr>
            <a:spLocks noGrp="1"/>
          </p:cNvSpPr>
          <p:nvPr>
            <p:ph type="title"/>
          </p:nvPr>
        </p:nvSpPr>
        <p:spPr/>
        <p:txBody>
          <a:bodyPr/>
          <a:lstStyle/>
          <a:p>
            <a:r>
              <a:rPr lang="en-US" altLang="zh-CN" dirty="0"/>
              <a:t>MIMD</a:t>
            </a:r>
            <a:r>
              <a:rPr lang="zh-CN" altLang="en-US" dirty="0"/>
              <a:t>细化分类</a:t>
            </a:r>
          </a:p>
        </p:txBody>
      </p:sp>
      <p:sp>
        <p:nvSpPr>
          <p:cNvPr id="4" name="灯片编号占位符 3">
            <a:extLst>
              <a:ext uri="{FF2B5EF4-FFF2-40B4-BE49-F238E27FC236}">
                <a16:creationId xmlns:a16="http://schemas.microsoft.com/office/drawing/2014/main" id="{CDB7DED3-F9EE-4326-A266-2FF45CB4DF55}"/>
              </a:ext>
            </a:extLst>
          </p:cNvPr>
          <p:cNvSpPr>
            <a:spLocks noGrp="1"/>
          </p:cNvSpPr>
          <p:nvPr>
            <p:ph type="sldNum" sz="quarter" idx="12"/>
          </p:nvPr>
        </p:nvSpPr>
        <p:spPr/>
        <p:txBody>
          <a:bodyPr/>
          <a:lstStyle/>
          <a:p>
            <a:fld id="{A5846718-CB15-44DC-A3B0-F0ED78D869D1}" type="slidenum">
              <a:rPr lang="en-SG" smtClean="0"/>
              <a:t>34</a:t>
            </a:fld>
            <a:endParaRPr lang="en-SG"/>
          </a:p>
        </p:txBody>
      </p:sp>
      <p:sp>
        <p:nvSpPr>
          <p:cNvPr id="5" name="矩形 4">
            <a:extLst>
              <a:ext uri="{FF2B5EF4-FFF2-40B4-BE49-F238E27FC236}">
                <a16:creationId xmlns:a16="http://schemas.microsoft.com/office/drawing/2014/main" id="{D095CDD8-106C-4317-98B2-7EE0B39DCC0D}"/>
              </a:ext>
            </a:extLst>
          </p:cNvPr>
          <p:cNvSpPr/>
          <p:nvPr/>
        </p:nvSpPr>
        <p:spPr>
          <a:xfrm>
            <a:off x="899591" y="5327335"/>
            <a:ext cx="7786599" cy="646331"/>
          </a:xfrm>
          <a:prstGeom prst="rect">
            <a:avLst/>
          </a:prstGeom>
        </p:spPr>
        <p:txBody>
          <a:bodyPr wrap="square">
            <a:spAutoFit/>
          </a:bodyPr>
          <a:lstStyle/>
          <a:p>
            <a:pPr marL="285750" indent="-285750">
              <a:buFont typeface="Arial" panose="020B0604020202020204" pitchFamily="34" charset="0"/>
              <a:buChar char="•"/>
            </a:pPr>
            <a:r>
              <a:rPr lang="zh-CN" altLang="en-US" dirty="0"/>
              <a:t>其中有些资料将</a:t>
            </a:r>
            <a:r>
              <a:rPr lang="zh-CN" altLang="en-US" b="1" dirty="0">
                <a:solidFill>
                  <a:srgbClr val="0066CC"/>
                </a:solidFill>
              </a:rPr>
              <a:t>基于分布式内存的</a:t>
            </a:r>
            <a:r>
              <a:rPr lang="en-US" altLang="zh-CN" b="1" dirty="0">
                <a:solidFill>
                  <a:srgbClr val="0066CC"/>
                </a:solidFill>
              </a:rPr>
              <a:t>MIMD</a:t>
            </a:r>
            <a:r>
              <a:rPr lang="zh-CN" altLang="en-US" b="1" dirty="0">
                <a:solidFill>
                  <a:srgbClr val="0066CC"/>
                </a:solidFill>
              </a:rPr>
              <a:t>计算机</a:t>
            </a:r>
            <a:r>
              <a:rPr lang="zh-CN" altLang="en-US" dirty="0"/>
              <a:t>称为基于</a:t>
            </a:r>
            <a:r>
              <a:rPr lang="zh-CN" altLang="en-US" b="1" dirty="0">
                <a:solidFill>
                  <a:srgbClr val="0066CC"/>
                </a:solidFill>
              </a:rPr>
              <a:t>消息驱动（</a:t>
            </a:r>
            <a:r>
              <a:rPr lang="en-US" altLang="zh-CN" b="1" dirty="0">
                <a:solidFill>
                  <a:srgbClr val="0066CC"/>
                </a:solidFill>
              </a:rPr>
              <a:t>Message-Passing</a:t>
            </a:r>
            <a:r>
              <a:rPr lang="zh-CN" altLang="en-US" b="1" dirty="0">
                <a:solidFill>
                  <a:srgbClr val="0066CC"/>
                </a:solidFill>
              </a:rPr>
              <a:t>）</a:t>
            </a:r>
            <a:r>
              <a:rPr lang="zh-CN" altLang="en-US" dirty="0"/>
              <a:t>的计算机</a:t>
            </a:r>
          </a:p>
        </p:txBody>
      </p:sp>
    </p:spTree>
    <p:extLst>
      <p:ext uri="{BB962C8B-B14F-4D97-AF65-F5344CB8AC3E}">
        <p14:creationId xmlns:p14="http://schemas.microsoft.com/office/powerpoint/2010/main" val="3377029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9D8CCC-0BCA-47BA-A4A9-51D522F8E50B}"/>
              </a:ext>
            </a:extLst>
          </p:cNvPr>
          <p:cNvSpPr>
            <a:spLocks noGrp="1"/>
          </p:cNvSpPr>
          <p:nvPr>
            <p:ph idx="1"/>
          </p:nvPr>
        </p:nvSpPr>
        <p:spPr>
          <a:xfrm>
            <a:off x="456591" y="1417638"/>
            <a:ext cx="8230209" cy="1867346"/>
          </a:xfrm>
        </p:spPr>
        <p:txBody>
          <a:bodyPr>
            <a:normAutofit fontScale="77500" lnSpcReduction="20000"/>
          </a:bodyPr>
          <a:lstStyle/>
          <a:p>
            <a:r>
              <a:rPr lang="zh-CN" altLang="en-US" dirty="0"/>
              <a:t>共享式内存系统就是处理器之间共享内存，通过</a:t>
            </a:r>
            <a:r>
              <a:rPr lang="zh-CN" altLang="en-US" dirty="0">
                <a:solidFill>
                  <a:srgbClr val="FF0000"/>
                </a:solidFill>
              </a:rPr>
              <a:t>共享内存</a:t>
            </a:r>
            <a:r>
              <a:rPr lang="zh-CN" altLang="en-US" dirty="0"/>
              <a:t>进行通信</a:t>
            </a:r>
            <a:endParaRPr lang="en-US" altLang="zh-CN" dirty="0"/>
          </a:p>
          <a:p>
            <a:pPr lvl="1"/>
            <a:r>
              <a:rPr lang="zh-CN" altLang="en-US" dirty="0"/>
              <a:t>所有的处理器都通过软件或者硬件的方式连接到一个“</a:t>
            </a:r>
            <a:r>
              <a:rPr lang="zh-CN" altLang="en-US" b="1" dirty="0">
                <a:solidFill>
                  <a:srgbClr val="0066CC"/>
                </a:solidFill>
              </a:rPr>
              <a:t>全局可用”</a:t>
            </a:r>
            <a:r>
              <a:rPr lang="zh-CN" altLang="en-US" dirty="0"/>
              <a:t>的存储器。</a:t>
            </a:r>
            <a:endParaRPr lang="en-US" altLang="zh-CN" dirty="0"/>
          </a:p>
          <a:p>
            <a:endParaRPr lang="zh-CN" altLang="en-US" dirty="0"/>
          </a:p>
        </p:txBody>
      </p:sp>
      <p:sp>
        <p:nvSpPr>
          <p:cNvPr id="3" name="标题 2">
            <a:extLst>
              <a:ext uri="{FF2B5EF4-FFF2-40B4-BE49-F238E27FC236}">
                <a16:creationId xmlns:a16="http://schemas.microsoft.com/office/drawing/2014/main" id="{FFD2A718-7545-4BD7-9DDF-21E471029E76}"/>
              </a:ext>
            </a:extLst>
          </p:cNvPr>
          <p:cNvSpPr>
            <a:spLocks noGrp="1"/>
          </p:cNvSpPr>
          <p:nvPr>
            <p:ph type="title"/>
          </p:nvPr>
        </p:nvSpPr>
        <p:spPr/>
        <p:txBody>
          <a:bodyPr>
            <a:normAutofit/>
          </a:bodyPr>
          <a:lstStyle/>
          <a:p>
            <a:r>
              <a:rPr lang="en-US" altLang="zh-CN" dirty="0"/>
              <a:t>MIMD</a:t>
            </a:r>
            <a:r>
              <a:rPr lang="zh-CN" altLang="en-US" dirty="0"/>
              <a:t>体系结构 </a:t>
            </a:r>
            <a:r>
              <a:rPr lang="en-US" altLang="zh-CN" dirty="0"/>
              <a:t>– </a:t>
            </a:r>
            <a:r>
              <a:rPr lang="zh-CN" altLang="en-US" dirty="0"/>
              <a:t>共享式内存</a:t>
            </a:r>
          </a:p>
        </p:txBody>
      </p:sp>
      <p:sp>
        <p:nvSpPr>
          <p:cNvPr id="4" name="灯片编号占位符 3">
            <a:extLst>
              <a:ext uri="{FF2B5EF4-FFF2-40B4-BE49-F238E27FC236}">
                <a16:creationId xmlns:a16="http://schemas.microsoft.com/office/drawing/2014/main" id="{347A46D6-5A34-49D7-B1CA-4DCB6C636274}"/>
              </a:ext>
            </a:extLst>
          </p:cNvPr>
          <p:cNvSpPr>
            <a:spLocks noGrp="1"/>
          </p:cNvSpPr>
          <p:nvPr>
            <p:ph type="sldNum" sz="quarter" idx="12"/>
          </p:nvPr>
        </p:nvSpPr>
        <p:spPr/>
        <p:txBody>
          <a:bodyPr/>
          <a:lstStyle/>
          <a:p>
            <a:fld id="{A5846718-CB15-44DC-A3B0-F0ED78D869D1}" type="slidenum">
              <a:rPr lang="en-SG" smtClean="0"/>
              <a:t>35</a:t>
            </a:fld>
            <a:endParaRPr lang="en-SG"/>
          </a:p>
        </p:txBody>
      </p:sp>
      <p:pic>
        <p:nvPicPr>
          <p:cNvPr id="5" name="图片 4">
            <a:extLst>
              <a:ext uri="{FF2B5EF4-FFF2-40B4-BE49-F238E27FC236}">
                <a16:creationId xmlns:a16="http://schemas.microsoft.com/office/drawing/2014/main" id="{B49E4D9B-A448-4A42-9288-D57261FF32E4}"/>
              </a:ext>
            </a:extLst>
          </p:cNvPr>
          <p:cNvPicPr>
            <a:picLocks noChangeAspect="1"/>
          </p:cNvPicPr>
          <p:nvPr/>
        </p:nvPicPr>
        <p:blipFill>
          <a:blip r:embed="rId2"/>
          <a:stretch>
            <a:fillRect/>
          </a:stretch>
        </p:blipFill>
        <p:spPr>
          <a:xfrm>
            <a:off x="2627783" y="3274518"/>
            <a:ext cx="4227387" cy="3178818"/>
          </a:xfrm>
          <a:prstGeom prst="rect">
            <a:avLst/>
          </a:prstGeom>
        </p:spPr>
      </p:pic>
    </p:spTree>
    <p:extLst>
      <p:ext uri="{BB962C8B-B14F-4D97-AF65-F5344CB8AC3E}">
        <p14:creationId xmlns:p14="http://schemas.microsoft.com/office/powerpoint/2010/main" val="62195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9D8CCC-0BCA-47BA-A4A9-51D522F8E50B}"/>
              </a:ext>
            </a:extLst>
          </p:cNvPr>
          <p:cNvSpPr>
            <a:spLocks noGrp="1"/>
          </p:cNvSpPr>
          <p:nvPr>
            <p:ph idx="1"/>
          </p:nvPr>
        </p:nvSpPr>
        <p:spPr>
          <a:xfrm>
            <a:off x="457200" y="1484784"/>
            <a:ext cx="8229600" cy="2155378"/>
          </a:xfrm>
        </p:spPr>
        <p:txBody>
          <a:bodyPr>
            <a:normAutofit fontScale="62500" lnSpcReduction="20000"/>
          </a:bodyPr>
          <a:lstStyle/>
          <a:p>
            <a:r>
              <a:rPr lang="zh-CN" altLang="en-US" dirty="0"/>
              <a:t>分布式内存系统（消息驱动）是处理器之间</a:t>
            </a:r>
            <a:r>
              <a:rPr lang="zh-CN" altLang="en-US" dirty="0">
                <a:solidFill>
                  <a:srgbClr val="0066CC"/>
                </a:solidFill>
              </a:rPr>
              <a:t>不共享内存</a:t>
            </a:r>
            <a:r>
              <a:rPr lang="zh-CN" altLang="en-US" dirty="0"/>
              <a:t>，通过</a:t>
            </a:r>
            <a:r>
              <a:rPr lang="zh-CN" altLang="en-US" dirty="0">
                <a:solidFill>
                  <a:srgbClr val="FF0000"/>
                </a:solidFill>
              </a:rPr>
              <a:t>消息驱动</a:t>
            </a:r>
            <a:r>
              <a:rPr lang="zh-CN" altLang="en-US" dirty="0"/>
              <a:t>来通信</a:t>
            </a:r>
            <a:endParaRPr lang="en-US" altLang="zh-CN" dirty="0"/>
          </a:p>
          <a:p>
            <a:pPr lvl="1"/>
            <a:r>
              <a:rPr lang="zh-CN" altLang="en-US" dirty="0"/>
              <a:t>对于要共享的数据，它必须作为消息从一个处理器传递到另一个处理器</a:t>
            </a:r>
            <a:endParaRPr lang="en-US" altLang="zh-CN" dirty="0"/>
          </a:p>
          <a:p>
            <a:pPr lvl="1"/>
            <a:r>
              <a:rPr lang="zh-CN" altLang="en-US" dirty="0"/>
              <a:t>如果两个处理器之间没有运行软件协议加以辅助，那么一个处理器就无法访问另一个存储器的数据。</a:t>
            </a:r>
            <a:endParaRPr lang="en-US" altLang="zh-CN" dirty="0"/>
          </a:p>
          <a:p>
            <a:endParaRPr lang="zh-CN" altLang="en-US" dirty="0"/>
          </a:p>
        </p:txBody>
      </p:sp>
      <p:sp>
        <p:nvSpPr>
          <p:cNvPr id="3" name="标题 2">
            <a:extLst>
              <a:ext uri="{FF2B5EF4-FFF2-40B4-BE49-F238E27FC236}">
                <a16:creationId xmlns:a16="http://schemas.microsoft.com/office/drawing/2014/main" id="{FFD2A718-7545-4BD7-9DDF-21E471029E76}"/>
              </a:ext>
            </a:extLst>
          </p:cNvPr>
          <p:cNvSpPr>
            <a:spLocks noGrp="1"/>
          </p:cNvSpPr>
          <p:nvPr>
            <p:ph type="title"/>
          </p:nvPr>
        </p:nvSpPr>
        <p:spPr/>
        <p:txBody>
          <a:bodyPr>
            <a:normAutofit/>
          </a:bodyPr>
          <a:lstStyle/>
          <a:p>
            <a:r>
              <a:rPr lang="en-US" altLang="zh-CN" dirty="0"/>
              <a:t>MIMD</a:t>
            </a:r>
            <a:r>
              <a:rPr lang="zh-CN" altLang="en-US" dirty="0"/>
              <a:t>体系结构 </a:t>
            </a:r>
            <a:r>
              <a:rPr lang="en-US" altLang="zh-CN" dirty="0"/>
              <a:t>– </a:t>
            </a:r>
            <a:r>
              <a:rPr lang="zh-CN" altLang="en-US" dirty="0"/>
              <a:t>分布式内存</a:t>
            </a:r>
          </a:p>
        </p:txBody>
      </p:sp>
      <p:sp>
        <p:nvSpPr>
          <p:cNvPr id="4" name="灯片编号占位符 3">
            <a:extLst>
              <a:ext uri="{FF2B5EF4-FFF2-40B4-BE49-F238E27FC236}">
                <a16:creationId xmlns:a16="http://schemas.microsoft.com/office/drawing/2014/main" id="{347A46D6-5A34-49D7-B1CA-4DCB6C636274}"/>
              </a:ext>
            </a:extLst>
          </p:cNvPr>
          <p:cNvSpPr>
            <a:spLocks noGrp="1"/>
          </p:cNvSpPr>
          <p:nvPr>
            <p:ph type="sldNum" sz="quarter" idx="12"/>
          </p:nvPr>
        </p:nvSpPr>
        <p:spPr/>
        <p:txBody>
          <a:bodyPr/>
          <a:lstStyle/>
          <a:p>
            <a:fld id="{A5846718-CB15-44DC-A3B0-F0ED78D869D1}" type="slidenum">
              <a:rPr lang="en-SG" smtClean="0"/>
              <a:t>36</a:t>
            </a:fld>
            <a:endParaRPr lang="en-SG"/>
          </a:p>
        </p:txBody>
      </p:sp>
      <p:pic>
        <p:nvPicPr>
          <p:cNvPr id="5" name="图片 4">
            <a:extLst>
              <a:ext uri="{FF2B5EF4-FFF2-40B4-BE49-F238E27FC236}">
                <a16:creationId xmlns:a16="http://schemas.microsoft.com/office/drawing/2014/main" id="{8D620421-1484-4D47-972C-8B5B7FF011C4}"/>
              </a:ext>
            </a:extLst>
          </p:cNvPr>
          <p:cNvPicPr>
            <a:picLocks noChangeAspect="1"/>
          </p:cNvPicPr>
          <p:nvPr/>
        </p:nvPicPr>
        <p:blipFill>
          <a:blip r:embed="rId2"/>
          <a:stretch>
            <a:fillRect/>
          </a:stretch>
        </p:blipFill>
        <p:spPr>
          <a:xfrm>
            <a:off x="2843808" y="3640162"/>
            <a:ext cx="3296595" cy="2736304"/>
          </a:xfrm>
          <a:prstGeom prst="rect">
            <a:avLst/>
          </a:prstGeom>
        </p:spPr>
      </p:pic>
    </p:spTree>
    <p:extLst>
      <p:ext uri="{BB962C8B-B14F-4D97-AF65-F5344CB8AC3E}">
        <p14:creationId xmlns:p14="http://schemas.microsoft.com/office/powerpoint/2010/main" val="939590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82D232-3A87-4187-B2C3-6F2FC056E244}"/>
              </a:ext>
            </a:extLst>
          </p:cNvPr>
          <p:cNvSpPr>
            <a:spLocks noGrp="1"/>
          </p:cNvSpPr>
          <p:nvPr>
            <p:ph type="title"/>
          </p:nvPr>
        </p:nvSpPr>
        <p:spPr>
          <a:xfrm>
            <a:off x="539552" y="2492896"/>
            <a:ext cx="8229600" cy="1143000"/>
          </a:xfrm>
        </p:spPr>
        <p:txBody>
          <a:bodyPr>
            <a:normAutofit/>
          </a:bodyPr>
          <a:lstStyle/>
          <a:p>
            <a:pPr>
              <a:lnSpc>
                <a:spcPct val="150000"/>
              </a:lnSpc>
            </a:pPr>
            <a:r>
              <a:rPr lang="zh-CN" altLang="en-US" dirty="0"/>
              <a:t>（二）共享式内存系统</a:t>
            </a:r>
          </a:p>
        </p:txBody>
      </p:sp>
      <p:sp>
        <p:nvSpPr>
          <p:cNvPr id="4" name="灯片编号占位符 3">
            <a:extLst>
              <a:ext uri="{FF2B5EF4-FFF2-40B4-BE49-F238E27FC236}">
                <a16:creationId xmlns:a16="http://schemas.microsoft.com/office/drawing/2014/main" id="{41DECBD4-1A3B-4C3A-9827-7D5D4ADCF66E}"/>
              </a:ext>
            </a:extLst>
          </p:cNvPr>
          <p:cNvSpPr>
            <a:spLocks noGrp="1"/>
          </p:cNvSpPr>
          <p:nvPr>
            <p:ph type="sldNum" sz="quarter" idx="12"/>
          </p:nvPr>
        </p:nvSpPr>
        <p:spPr/>
        <p:txBody>
          <a:bodyPr/>
          <a:lstStyle/>
          <a:p>
            <a:fld id="{A5846718-CB15-44DC-A3B0-F0ED78D869D1}" type="slidenum">
              <a:rPr lang="en-SG" smtClean="0"/>
              <a:t>37</a:t>
            </a:fld>
            <a:endParaRPr lang="en-SG"/>
          </a:p>
        </p:txBody>
      </p:sp>
    </p:spTree>
    <p:extLst>
      <p:ext uri="{BB962C8B-B14F-4D97-AF65-F5344CB8AC3E}">
        <p14:creationId xmlns:p14="http://schemas.microsoft.com/office/powerpoint/2010/main" val="1147601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395536" y="312359"/>
            <a:ext cx="8229600" cy="1143000"/>
          </a:xfrm>
        </p:spPr>
        <p:txBody>
          <a:bodyPr/>
          <a:lstStyle/>
          <a:p>
            <a:r>
              <a:rPr lang="zh-CN" altLang="en-US" dirty="0"/>
              <a:t>共享式内存系统</a:t>
            </a:r>
          </a:p>
        </p:txBody>
      </p:sp>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38</a:t>
            </a:fld>
            <a:endParaRPr lang="en-SG"/>
          </a:p>
        </p:txBody>
      </p:sp>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564720" y="1455359"/>
            <a:ext cx="8399768" cy="470994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b="1" dirty="0"/>
              <a:t>共享式内存系统</a:t>
            </a:r>
            <a:r>
              <a:rPr lang="zh-CN" altLang="en-US" sz="2800" dirty="0"/>
              <a:t>可以分为如下两类：</a:t>
            </a:r>
            <a:endParaRPr lang="en-US" altLang="zh-CN" sz="2800" dirty="0"/>
          </a:p>
          <a:p>
            <a:r>
              <a:rPr lang="zh-CN" altLang="en-US" sz="2400" b="1" dirty="0">
                <a:solidFill>
                  <a:srgbClr val="0066CC"/>
                </a:solidFill>
              </a:rPr>
              <a:t>集中共享内存系统</a:t>
            </a:r>
            <a:r>
              <a:rPr lang="en-US" altLang="zh-CN" sz="2400" b="1" dirty="0">
                <a:solidFill>
                  <a:srgbClr val="0066CC"/>
                </a:solidFill>
              </a:rPr>
              <a:t>(CSM)</a:t>
            </a:r>
            <a:r>
              <a:rPr lang="zh-CN" altLang="en-US" sz="2400" dirty="0">
                <a:solidFill>
                  <a:srgbClr val="0066CC"/>
                </a:solidFill>
              </a:rPr>
              <a:t>：</a:t>
            </a:r>
            <a:endParaRPr lang="en-US" altLang="zh-CN" sz="2400" dirty="0">
              <a:solidFill>
                <a:srgbClr val="0066CC"/>
              </a:solidFill>
            </a:endParaRPr>
          </a:p>
          <a:p>
            <a:pPr lvl="1"/>
            <a:r>
              <a:rPr lang="zh-CN" altLang="en-US" sz="2400" dirty="0"/>
              <a:t>又叫</a:t>
            </a:r>
            <a:r>
              <a:rPr lang="zh-CN" altLang="en-US" sz="2400" b="1" dirty="0"/>
              <a:t>对称多处理器系统</a:t>
            </a:r>
            <a:r>
              <a:rPr lang="en-US" altLang="zh-CN" sz="2400" b="1" dirty="0"/>
              <a:t>(SMP)</a:t>
            </a:r>
            <a:r>
              <a:rPr lang="zh-CN" altLang="en-US" sz="2400" b="1" dirty="0"/>
              <a:t>、一致存储访问系统</a:t>
            </a:r>
            <a:r>
              <a:rPr lang="en-US" altLang="zh-CN" sz="2400" b="1" dirty="0"/>
              <a:t>(UMA)</a:t>
            </a:r>
            <a:r>
              <a:rPr lang="zh-CN" altLang="en-US" sz="2400" dirty="0"/>
              <a:t>。</a:t>
            </a:r>
            <a:endParaRPr lang="en-US" altLang="zh-CN" sz="2400" dirty="0"/>
          </a:p>
          <a:p>
            <a:r>
              <a:rPr lang="zh-CN" altLang="en-US" sz="2400" b="1" dirty="0">
                <a:solidFill>
                  <a:srgbClr val="0066CC"/>
                </a:solidFill>
              </a:rPr>
              <a:t>分布式共享内存系统</a:t>
            </a:r>
            <a:r>
              <a:rPr lang="en-US" altLang="zh-CN" sz="2400" b="1" dirty="0">
                <a:solidFill>
                  <a:srgbClr val="0066CC"/>
                </a:solidFill>
              </a:rPr>
              <a:t>(DSM)</a:t>
            </a:r>
            <a:r>
              <a:rPr lang="zh-CN" altLang="en-US" sz="2400" b="1" dirty="0">
                <a:solidFill>
                  <a:srgbClr val="0066CC"/>
                </a:solidFill>
              </a:rPr>
              <a:t>：</a:t>
            </a:r>
            <a:endParaRPr lang="en-US" altLang="zh-CN" sz="2400" dirty="0">
              <a:solidFill>
                <a:srgbClr val="0066CC"/>
              </a:solidFill>
            </a:endParaRPr>
          </a:p>
          <a:p>
            <a:pPr lvl="1"/>
            <a:r>
              <a:rPr lang="zh-CN" altLang="en-US" sz="2400" dirty="0"/>
              <a:t>又叫</a:t>
            </a:r>
            <a:r>
              <a:rPr lang="zh-CN" altLang="en-US" sz="2400" b="1" dirty="0"/>
              <a:t>非一致存储器访问系统</a:t>
            </a:r>
            <a:r>
              <a:rPr lang="en-US" altLang="zh-CN" sz="2400" b="1" dirty="0"/>
              <a:t>(NUMA)</a:t>
            </a:r>
            <a:r>
              <a:rPr lang="zh-CN" altLang="en-US" sz="2400" dirty="0"/>
              <a:t>。</a:t>
            </a:r>
            <a:endParaRPr lang="en-US" altLang="zh-CN" sz="2400" dirty="0"/>
          </a:p>
          <a:p>
            <a:pPr marL="0" indent="0">
              <a:buNone/>
            </a:pPr>
            <a:endParaRPr lang="en-US" altLang="zh-CN" sz="2000" dirty="0"/>
          </a:p>
          <a:p>
            <a:pPr marL="0" indent="0">
              <a:buNone/>
            </a:pPr>
            <a:r>
              <a:rPr lang="zh-CN" altLang="en-US" sz="2000" dirty="0"/>
              <a:t>在这两种体系结构中，线程之间的通信都是通过</a:t>
            </a:r>
            <a:r>
              <a:rPr lang="zh-CN" altLang="en-US" sz="2000" b="1" dirty="0">
                <a:solidFill>
                  <a:srgbClr val="0066CC"/>
                </a:solidFill>
              </a:rPr>
              <a:t>共享内存地址</a:t>
            </a:r>
            <a:r>
              <a:rPr lang="zh-CN" altLang="en-US" sz="2000" dirty="0"/>
              <a:t>来完成的，所谓“</a:t>
            </a:r>
            <a:r>
              <a:rPr lang="zh-CN" altLang="en-US" sz="2000" b="1" dirty="0">
                <a:solidFill>
                  <a:srgbClr val="FF0000"/>
                </a:solidFill>
              </a:rPr>
              <a:t>共享内存</a:t>
            </a:r>
            <a:r>
              <a:rPr lang="zh-CN" altLang="en-US" sz="2000" dirty="0"/>
              <a:t>”指的就是将所有的存储器抽象成一个整体存储地址。</a:t>
            </a:r>
            <a:endParaRPr lang="en-US" altLang="zh-CN" sz="2000" dirty="0"/>
          </a:p>
          <a:p>
            <a:endParaRPr lang="en-US" altLang="zh-CN" sz="2800" dirty="0"/>
          </a:p>
        </p:txBody>
      </p:sp>
    </p:spTree>
    <p:extLst>
      <p:ext uri="{BB962C8B-B14F-4D97-AF65-F5344CB8AC3E}">
        <p14:creationId xmlns:p14="http://schemas.microsoft.com/office/powerpoint/2010/main" val="2505275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7571793" cy="2803450"/>
          </a:xfrm>
        </p:spPr>
        <p:txBody>
          <a:bodyPr>
            <a:normAutofit/>
          </a:bodyPr>
          <a:lstStyle/>
          <a:p>
            <a:r>
              <a:rPr lang="zh-CN" altLang="en-US" sz="2800" dirty="0"/>
              <a:t>集中共享式内存</a:t>
            </a:r>
            <a:r>
              <a:rPr lang="en-US" altLang="zh-CN" sz="2800" dirty="0"/>
              <a:t>(Centralized Shared Memory)</a:t>
            </a:r>
            <a:r>
              <a:rPr lang="zh-CN" altLang="en-US" sz="2800" dirty="0"/>
              <a:t>，</a:t>
            </a:r>
            <a:endParaRPr lang="en-US" altLang="zh-CN" sz="2800" dirty="0"/>
          </a:p>
          <a:p>
            <a:pPr lvl="1"/>
            <a:r>
              <a:rPr lang="zh-CN" altLang="en-US" sz="2400" dirty="0"/>
              <a:t>又叫</a:t>
            </a:r>
            <a:r>
              <a:rPr lang="zh-CN" altLang="en-US" sz="2400" b="1" dirty="0"/>
              <a:t>对称多处理器</a:t>
            </a:r>
            <a:r>
              <a:rPr lang="en-US" altLang="zh-CN" sz="2400" dirty="0"/>
              <a:t>(Symmetric Multiprocessors)</a:t>
            </a:r>
            <a:r>
              <a:rPr lang="zh-CN" altLang="en-US" sz="2400" dirty="0"/>
              <a:t>，</a:t>
            </a:r>
            <a:endParaRPr lang="en-US" altLang="zh-CN" sz="2400" dirty="0"/>
          </a:p>
          <a:p>
            <a:pPr lvl="1"/>
            <a:r>
              <a:rPr lang="zh-CN" altLang="en-US" sz="2400" b="1" dirty="0"/>
              <a:t>一致存储访问系统</a:t>
            </a:r>
            <a:r>
              <a:rPr lang="en-US" altLang="zh-CN" sz="2400" dirty="0"/>
              <a:t>(Uniform Memory Access)</a:t>
            </a:r>
          </a:p>
        </p:txBody>
      </p:sp>
      <p:sp>
        <p:nvSpPr>
          <p:cNvPr id="3" name="标题 2"/>
          <p:cNvSpPr>
            <a:spLocks noGrp="1"/>
          </p:cNvSpPr>
          <p:nvPr>
            <p:ph type="title"/>
          </p:nvPr>
        </p:nvSpPr>
        <p:spPr/>
        <p:txBody>
          <a:bodyPr/>
          <a:lstStyle/>
          <a:p>
            <a:r>
              <a:rPr lang="en-US" altLang="zh-CN" dirty="0"/>
              <a:t>1</a:t>
            </a:r>
            <a:r>
              <a:rPr lang="zh-CN" altLang="en-US" dirty="0"/>
              <a:t>）集中共享式内存</a:t>
            </a:r>
          </a:p>
        </p:txBody>
      </p:sp>
      <p:sp>
        <p:nvSpPr>
          <p:cNvPr id="4" name="灯片编号占位符 3"/>
          <p:cNvSpPr>
            <a:spLocks noGrp="1"/>
          </p:cNvSpPr>
          <p:nvPr>
            <p:ph type="sldNum" sz="quarter" idx="12"/>
          </p:nvPr>
        </p:nvSpPr>
        <p:spPr/>
        <p:txBody>
          <a:bodyPr/>
          <a:lstStyle/>
          <a:p>
            <a:fld id="{A5846718-CB15-44DC-A3B0-F0ED78D869D1}" type="slidenum">
              <a:rPr lang="en-SG" smtClean="0"/>
              <a:t>39</a:t>
            </a:fld>
            <a:endParaRPr lang="en-SG"/>
          </a:p>
        </p:txBody>
      </p:sp>
      <p:pic>
        <p:nvPicPr>
          <p:cNvPr id="5" name="图片 4"/>
          <p:cNvPicPr>
            <a:picLocks noChangeAspect="1"/>
          </p:cNvPicPr>
          <p:nvPr/>
        </p:nvPicPr>
        <p:blipFill>
          <a:blip r:embed="rId2"/>
          <a:stretch>
            <a:fillRect/>
          </a:stretch>
        </p:blipFill>
        <p:spPr>
          <a:xfrm>
            <a:off x="6156176" y="3284984"/>
            <a:ext cx="1797048" cy="3143331"/>
          </a:xfrm>
          <a:prstGeom prst="rect">
            <a:avLst/>
          </a:prstGeom>
        </p:spPr>
      </p:pic>
      <p:sp>
        <p:nvSpPr>
          <p:cNvPr id="6" name="矩形 5"/>
          <p:cNvSpPr/>
          <p:nvPr/>
        </p:nvSpPr>
        <p:spPr>
          <a:xfrm>
            <a:off x="323528" y="3645024"/>
            <a:ext cx="5400600" cy="2585323"/>
          </a:xfrm>
          <a:prstGeom prst="rect">
            <a:avLst/>
          </a:prstGeom>
        </p:spPr>
        <p:txBody>
          <a:bodyPr wrap="square">
            <a:spAutoFit/>
          </a:bodyPr>
          <a:lstStyle/>
          <a:p>
            <a:pPr marL="742950" lvl="1" indent="-285750">
              <a:buFont typeface="Arial" panose="020B0604020202020204" pitchFamily="34" charset="0"/>
              <a:buChar char="•"/>
            </a:pPr>
            <a:r>
              <a:rPr lang="zh-CN" altLang="en-US" dirty="0"/>
              <a:t>此类多处理器中处理器数目较少，所以处理器之间能够共享一个集中式的存储器</a:t>
            </a:r>
            <a:endParaRPr lang="en-US" altLang="zh-CN" dirty="0"/>
          </a:p>
          <a:p>
            <a:pPr marL="742950" lvl="1" indent="-285750">
              <a:buFont typeface="Arial" panose="020B0604020202020204" pitchFamily="34" charset="0"/>
              <a:buChar char="•"/>
            </a:pPr>
            <a:endParaRPr lang="en-US" altLang="zh-CN" dirty="0">
              <a:solidFill>
                <a:srgbClr val="FF0000"/>
              </a:solidFill>
            </a:endParaRPr>
          </a:p>
          <a:p>
            <a:pPr marL="742950" lvl="1" indent="-285750">
              <a:buFont typeface="Arial" panose="020B0604020202020204" pitchFamily="34" charset="0"/>
              <a:buChar char="•"/>
            </a:pPr>
            <a:r>
              <a:rPr lang="zh-CN" altLang="en-US" dirty="0">
                <a:solidFill>
                  <a:srgbClr val="FF0000"/>
                </a:solidFill>
              </a:rPr>
              <a:t>所有的存储器能够平等的访问它</a:t>
            </a:r>
            <a:r>
              <a:rPr lang="zh-CN" altLang="en-US" dirty="0"/>
              <a:t>，这就是</a:t>
            </a:r>
            <a:r>
              <a:rPr lang="zh-CN" altLang="en-US" dirty="0">
                <a:solidFill>
                  <a:srgbClr val="FF0000"/>
                </a:solidFill>
              </a:rPr>
              <a:t>对称</a:t>
            </a:r>
            <a:r>
              <a:rPr lang="zh-CN" altLang="en-US" dirty="0"/>
              <a:t>一词的由来。</a:t>
            </a:r>
            <a:endParaRPr lang="en-US" altLang="zh-CN" dirty="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r>
              <a:rPr lang="zh-CN" altLang="en-US" dirty="0"/>
              <a:t>又因为每个处理器都能平等地访问存储器，</a:t>
            </a:r>
            <a:r>
              <a:rPr lang="zh-CN" altLang="en-US" dirty="0">
                <a:solidFill>
                  <a:srgbClr val="FF0000"/>
                </a:solidFill>
              </a:rPr>
              <a:t>所以它们访问存储器的延迟都是相同的</a:t>
            </a:r>
            <a:r>
              <a:rPr lang="zh-CN" altLang="en-US" dirty="0"/>
              <a:t>，因此又被叫做</a:t>
            </a:r>
            <a:r>
              <a:rPr lang="zh-CN" altLang="en-US" dirty="0">
                <a:solidFill>
                  <a:srgbClr val="FF0000"/>
                </a:solidFill>
              </a:rPr>
              <a:t>一致</a:t>
            </a:r>
            <a:r>
              <a:rPr lang="zh-CN" altLang="en-US" dirty="0"/>
              <a:t>存储访问系统</a:t>
            </a:r>
          </a:p>
        </p:txBody>
      </p:sp>
    </p:spTree>
    <p:extLst>
      <p:ext uri="{BB962C8B-B14F-4D97-AF65-F5344CB8AC3E}">
        <p14:creationId xmlns:p14="http://schemas.microsoft.com/office/powerpoint/2010/main" val="357231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0D45924-27AE-4A4C-A8F2-CF7FF7C72084}"/>
              </a:ext>
            </a:extLst>
          </p:cNvPr>
          <p:cNvSpPr>
            <a:spLocks noGrp="1"/>
          </p:cNvSpPr>
          <p:nvPr>
            <p:ph type="title"/>
          </p:nvPr>
        </p:nvSpPr>
        <p:spPr/>
        <p:txBody>
          <a:bodyPr/>
          <a:lstStyle/>
          <a:p>
            <a:r>
              <a:rPr lang="zh-CN" altLang="en-US" dirty="0"/>
              <a:t>传统计算机分类方法</a:t>
            </a:r>
          </a:p>
        </p:txBody>
      </p:sp>
      <p:sp>
        <p:nvSpPr>
          <p:cNvPr id="4" name="灯片编号占位符 3">
            <a:extLst>
              <a:ext uri="{FF2B5EF4-FFF2-40B4-BE49-F238E27FC236}">
                <a16:creationId xmlns:a16="http://schemas.microsoft.com/office/drawing/2014/main" id="{32379B24-5CF7-486E-903E-763F084A3E36}"/>
              </a:ext>
            </a:extLst>
          </p:cNvPr>
          <p:cNvSpPr>
            <a:spLocks noGrp="1"/>
          </p:cNvSpPr>
          <p:nvPr>
            <p:ph type="sldNum" sz="quarter" idx="12"/>
          </p:nvPr>
        </p:nvSpPr>
        <p:spPr/>
        <p:txBody>
          <a:bodyPr/>
          <a:lstStyle/>
          <a:p>
            <a:fld id="{A5846718-CB15-44DC-A3B0-F0ED78D869D1}" type="slidenum">
              <a:rPr lang="en-SG" smtClean="0"/>
              <a:t>4</a:t>
            </a:fld>
            <a:endParaRPr lang="en-SG"/>
          </a:p>
        </p:txBody>
      </p:sp>
      <p:graphicFrame>
        <p:nvGraphicFramePr>
          <p:cNvPr id="5" name="图示 4">
            <a:extLst>
              <a:ext uri="{FF2B5EF4-FFF2-40B4-BE49-F238E27FC236}">
                <a16:creationId xmlns:a16="http://schemas.microsoft.com/office/drawing/2014/main" id="{2C775335-AFBB-422A-86AB-8895DF0AC3B9}"/>
              </a:ext>
            </a:extLst>
          </p:cNvPr>
          <p:cNvGraphicFramePr/>
          <p:nvPr>
            <p:extLst>
              <p:ext uri="{D42A27DB-BD31-4B8C-83A1-F6EECF244321}">
                <p14:modId xmlns:p14="http://schemas.microsoft.com/office/powerpoint/2010/main" val="2280509358"/>
              </p:ext>
            </p:extLst>
          </p:nvPr>
        </p:nvGraphicFramePr>
        <p:xfrm>
          <a:off x="179512" y="1628800"/>
          <a:ext cx="8712968"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6459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1536035" y="224744"/>
            <a:ext cx="6408712" cy="1143000"/>
          </a:xfrm>
        </p:spPr>
        <p:txBody>
          <a:bodyPr>
            <a:normAutofit fontScale="90000"/>
          </a:bodyPr>
          <a:lstStyle/>
          <a:p>
            <a:r>
              <a:rPr lang="zh-CN" altLang="en-US" dirty="0"/>
              <a:t>集中共享式内存系统的特点</a:t>
            </a:r>
          </a:p>
        </p:txBody>
      </p:sp>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40</a:t>
            </a:fld>
            <a:endParaRPr lang="en-SG"/>
          </a:p>
        </p:txBody>
      </p:sp>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564720" y="1455359"/>
            <a:ext cx="8145689" cy="190163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dirty="0"/>
              <a:t>有一个存储器被所有处理器</a:t>
            </a:r>
            <a:r>
              <a:rPr lang="zh-CN" altLang="en-US" sz="2800" dirty="0">
                <a:solidFill>
                  <a:srgbClr val="FF0000"/>
                </a:solidFill>
              </a:rPr>
              <a:t>均匀共享</a:t>
            </a:r>
            <a:r>
              <a:rPr lang="zh-CN" altLang="en-US" sz="2800" dirty="0"/>
              <a:t>。</a:t>
            </a:r>
            <a:endParaRPr lang="en-US" altLang="zh-CN" sz="2800" dirty="0"/>
          </a:p>
          <a:p>
            <a:r>
              <a:rPr lang="zh-CN" altLang="en-US" sz="2800" dirty="0"/>
              <a:t>所有处理器访问共享的存储器的</a:t>
            </a:r>
            <a:r>
              <a:rPr lang="zh-CN" altLang="en-US" sz="2800" dirty="0">
                <a:solidFill>
                  <a:srgbClr val="FF0000"/>
                </a:solidFill>
              </a:rPr>
              <a:t>延迟相同</a:t>
            </a:r>
            <a:r>
              <a:rPr lang="zh-CN" altLang="en-US" sz="2800" dirty="0"/>
              <a:t>。</a:t>
            </a:r>
            <a:endParaRPr lang="en-US" altLang="zh-CN" sz="2800" dirty="0"/>
          </a:p>
          <a:p>
            <a:r>
              <a:rPr lang="zh-CN" altLang="en-US" sz="2800" dirty="0"/>
              <a:t>每个处理器可以拥有</a:t>
            </a:r>
            <a:r>
              <a:rPr lang="zh-CN" altLang="en-US" sz="2800" dirty="0">
                <a:solidFill>
                  <a:srgbClr val="FF0000"/>
                </a:solidFill>
              </a:rPr>
              <a:t>私有内存或高速缓存</a:t>
            </a:r>
            <a:r>
              <a:rPr lang="zh-CN" altLang="en-US" sz="2800" dirty="0"/>
              <a:t>。</a:t>
            </a:r>
          </a:p>
          <a:p>
            <a:endParaRPr lang="en-US" altLang="zh-CN" sz="2800" dirty="0"/>
          </a:p>
        </p:txBody>
      </p:sp>
      <p:grpSp>
        <p:nvGrpSpPr>
          <p:cNvPr id="2" name="组合 1"/>
          <p:cNvGrpSpPr/>
          <p:nvPr/>
        </p:nvGrpSpPr>
        <p:grpSpPr>
          <a:xfrm>
            <a:off x="1187624" y="3861050"/>
            <a:ext cx="6524545" cy="2193564"/>
            <a:chOff x="13283034" y="16219277"/>
            <a:chExt cx="9900409" cy="4261772"/>
          </a:xfrm>
        </p:grpSpPr>
        <p:grpSp>
          <p:nvGrpSpPr>
            <p:cNvPr id="5" name="组合 4"/>
            <p:cNvGrpSpPr/>
            <p:nvPr/>
          </p:nvGrpSpPr>
          <p:grpSpPr>
            <a:xfrm>
              <a:off x="17238674" y="16256449"/>
              <a:ext cx="1773218" cy="740486"/>
              <a:chOff x="5003202" y="2857947"/>
              <a:chExt cx="1773218" cy="740486"/>
            </a:xfrm>
          </p:grpSpPr>
          <p:sp>
            <p:nvSpPr>
              <p:cNvPr id="7" name="圆角矩形 6"/>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矩形 7"/>
              <p:cNvSpPr/>
              <p:nvPr/>
            </p:nvSpPr>
            <p:spPr>
              <a:xfrm>
                <a:off x="5323547" y="2966582"/>
                <a:ext cx="1132531"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3</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grpSp>
          <p:nvGrpSpPr>
            <p:cNvPr id="9" name="组合 8"/>
            <p:cNvGrpSpPr/>
            <p:nvPr/>
          </p:nvGrpSpPr>
          <p:grpSpPr>
            <a:xfrm>
              <a:off x="15277820" y="16237865"/>
              <a:ext cx="1773218" cy="740486"/>
              <a:chOff x="5003202" y="2857947"/>
              <a:chExt cx="1773218" cy="740486"/>
            </a:xfrm>
          </p:grpSpPr>
          <p:sp>
            <p:nvSpPr>
              <p:cNvPr id="10" name="圆角矩形 9"/>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矩形 10"/>
              <p:cNvSpPr/>
              <p:nvPr/>
            </p:nvSpPr>
            <p:spPr>
              <a:xfrm>
                <a:off x="5323547" y="2966582"/>
                <a:ext cx="1132531"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2</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grpSp>
          <p:nvGrpSpPr>
            <p:cNvPr id="12" name="组合 11"/>
            <p:cNvGrpSpPr/>
            <p:nvPr/>
          </p:nvGrpSpPr>
          <p:grpSpPr>
            <a:xfrm>
              <a:off x="13283034" y="16219277"/>
              <a:ext cx="1773218" cy="740486"/>
              <a:chOff x="5003202" y="2857947"/>
              <a:chExt cx="1773218" cy="740486"/>
            </a:xfrm>
          </p:grpSpPr>
          <p:sp>
            <p:nvSpPr>
              <p:cNvPr id="13" name="圆角矩形 12"/>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矩形 13"/>
              <p:cNvSpPr/>
              <p:nvPr/>
            </p:nvSpPr>
            <p:spPr>
              <a:xfrm>
                <a:off x="5323545" y="2966582"/>
                <a:ext cx="1132531"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grpSp>
          <p:nvGrpSpPr>
            <p:cNvPr id="15" name="组合 14"/>
            <p:cNvGrpSpPr/>
            <p:nvPr/>
          </p:nvGrpSpPr>
          <p:grpSpPr>
            <a:xfrm>
              <a:off x="21410225" y="16256449"/>
              <a:ext cx="1773218" cy="740486"/>
              <a:chOff x="5003202" y="2857947"/>
              <a:chExt cx="1773218" cy="740486"/>
            </a:xfrm>
          </p:grpSpPr>
          <p:sp>
            <p:nvSpPr>
              <p:cNvPr id="16" name="圆角矩形 15"/>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矩形 16"/>
              <p:cNvSpPr/>
              <p:nvPr/>
            </p:nvSpPr>
            <p:spPr>
              <a:xfrm>
                <a:off x="5323547" y="2966582"/>
                <a:ext cx="1132531"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5</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grpSp>
          <p:nvGrpSpPr>
            <p:cNvPr id="18" name="组合 17"/>
            <p:cNvGrpSpPr/>
            <p:nvPr/>
          </p:nvGrpSpPr>
          <p:grpSpPr>
            <a:xfrm>
              <a:off x="19267559" y="16258723"/>
              <a:ext cx="1773218" cy="740486"/>
              <a:chOff x="5003202" y="2857947"/>
              <a:chExt cx="1773218" cy="740486"/>
            </a:xfrm>
          </p:grpSpPr>
          <p:sp>
            <p:nvSpPr>
              <p:cNvPr id="19" name="圆角矩形 18"/>
              <p:cNvSpPr/>
              <p:nvPr/>
            </p:nvSpPr>
            <p:spPr>
              <a:xfrm>
                <a:off x="5003202" y="2857947"/>
                <a:ext cx="1773218" cy="7404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矩形 19"/>
              <p:cNvSpPr/>
              <p:nvPr/>
            </p:nvSpPr>
            <p:spPr>
              <a:xfrm>
                <a:off x="5323547" y="2966582"/>
                <a:ext cx="1132531"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4</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grpSp>
          <p:nvGrpSpPr>
            <p:cNvPr id="21" name="组合 20">
              <a:extLst>
                <a:ext uri="{FF2B5EF4-FFF2-40B4-BE49-F238E27FC236}">
                  <a16:creationId xmlns:a16="http://schemas.microsoft.com/office/drawing/2014/main" id="{C4EC01C0-9584-4198-8134-4894E18D2EC1}"/>
                </a:ext>
              </a:extLst>
            </p:cNvPr>
            <p:cNvGrpSpPr/>
            <p:nvPr/>
          </p:nvGrpSpPr>
          <p:grpSpPr>
            <a:xfrm>
              <a:off x="17238672" y="19779068"/>
              <a:ext cx="1773218" cy="631851"/>
              <a:chOff x="5003202" y="2966582"/>
              <a:chExt cx="1773218" cy="631851"/>
            </a:xfrm>
          </p:grpSpPr>
          <p:sp>
            <p:nvSpPr>
              <p:cNvPr id="22" name="圆角矩形 17">
                <a:extLst>
                  <a:ext uri="{FF2B5EF4-FFF2-40B4-BE49-F238E27FC236}">
                    <a16:creationId xmlns:a16="http://schemas.microsoft.com/office/drawing/2014/main" id="{291B90A2-EF4B-46E3-BD72-57B63020250E}"/>
                  </a:ext>
                </a:extLst>
              </p:cNvPr>
              <p:cNvSpPr/>
              <p:nvPr/>
            </p:nvSpPr>
            <p:spPr>
              <a:xfrm>
                <a:off x="5003202" y="2982494"/>
                <a:ext cx="1773218" cy="61593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22">
                <a:extLst>
                  <a:ext uri="{FF2B5EF4-FFF2-40B4-BE49-F238E27FC236}">
                    <a16:creationId xmlns:a16="http://schemas.microsoft.com/office/drawing/2014/main" id="{DE98C5F8-A2C1-4D30-8CF1-A32B6E781D1A}"/>
                  </a:ext>
                </a:extLst>
              </p:cNvPr>
              <p:cNvSpPr/>
              <p:nvPr/>
            </p:nvSpPr>
            <p:spPr>
              <a:xfrm>
                <a:off x="5341062" y="2966582"/>
                <a:ext cx="1097505" cy="59796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grpSp>
          <p:nvGrpSpPr>
            <p:cNvPr id="24" name="组合 23">
              <a:extLst>
                <a:ext uri="{FF2B5EF4-FFF2-40B4-BE49-F238E27FC236}">
                  <a16:creationId xmlns:a16="http://schemas.microsoft.com/office/drawing/2014/main" id="{67B75201-AC0D-43E3-9323-B0B40610AA79}"/>
                </a:ext>
              </a:extLst>
            </p:cNvPr>
            <p:cNvGrpSpPr/>
            <p:nvPr/>
          </p:nvGrpSpPr>
          <p:grpSpPr>
            <a:xfrm>
              <a:off x="13454483" y="17344315"/>
              <a:ext cx="1432298" cy="715217"/>
              <a:chOff x="5003202" y="2857947"/>
              <a:chExt cx="1773218" cy="1034621"/>
            </a:xfrm>
          </p:grpSpPr>
          <p:sp>
            <p:nvSpPr>
              <p:cNvPr id="25" name="圆角矩形 17">
                <a:extLst>
                  <a:ext uri="{FF2B5EF4-FFF2-40B4-BE49-F238E27FC236}">
                    <a16:creationId xmlns:a16="http://schemas.microsoft.com/office/drawing/2014/main" id="{125FFF89-0026-40AE-AB1E-847CFC5D7B09}"/>
                  </a:ext>
                </a:extLst>
              </p:cNvPr>
              <p:cNvSpPr/>
              <p:nvPr/>
            </p:nvSpPr>
            <p:spPr>
              <a:xfrm>
                <a:off x="5003202" y="2857947"/>
                <a:ext cx="1773218" cy="103462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a:extLst>
                  <a:ext uri="{FF2B5EF4-FFF2-40B4-BE49-F238E27FC236}">
                    <a16:creationId xmlns:a16="http://schemas.microsoft.com/office/drawing/2014/main" id="{223BD0C1-9022-4209-875E-E11BB882E0FE}"/>
                  </a:ext>
                </a:extLst>
              </p:cNvPr>
              <p:cNvSpPr/>
              <p:nvPr/>
            </p:nvSpPr>
            <p:spPr>
              <a:xfrm>
                <a:off x="5041809"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grpSp>
          <p:nvGrpSpPr>
            <p:cNvPr id="27" name="组合 26">
              <a:extLst>
                <a:ext uri="{FF2B5EF4-FFF2-40B4-BE49-F238E27FC236}">
                  <a16:creationId xmlns:a16="http://schemas.microsoft.com/office/drawing/2014/main" id="{A9B53821-C172-4005-8B60-B378DC478524}"/>
                </a:ext>
              </a:extLst>
            </p:cNvPr>
            <p:cNvGrpSpPr/>
            <p:nvPr/>
          </p:nvGrpSpPr>
          <p:grpSpPr>
            <a:xfrm>
              <a:off x="15445406" y="17344314"/>
              <a:ext cx="1432298" cy="693700"/>
              <a:chOff x="5003202" y="2857947"/>
              <a:chExt cx="1773218" cy="1003495"/>
            </a:xfrm>
          </p:grpSpPr>
          <p:sp>
            <p:nvSpPr>
              <p:cNvPr id="28" name="圆角矩形 17">
                <a:extLst>
                  <a:ext uri="{FF2B5EF4-FFF2-40B4-BE49-F238E27FC236}">
                    <a16:creationId xmlns:a16="http://schemas.microsoft.com/office/drawing/2014/main" id="{40E1426F-293F-48F0-B950-9FEE7EC0BCC2}"/>
                  </a:ext>
                </a:extLst>
              </p:cNvPr>
              <p:cNvSpPr/>
              <p:nvPr/>
            </p:nvSpPr>
            <p:spPr>
              <a:xfrm>
                <a:off x="5003202" y="2857947"/>
                <a:ext cx="1773218" cy="100349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矩形 28">
                <a:extLst>
                  <a:ext uri="{FF2B5EF4-FFF2-40B4-BE49-F238E27FC236}">
                    <a16:creationId xmlns:a16="http://schemas.microsoft.com/office/drawing/2014/main" id="{DFDDC2C8-491A-453A-9623-AE55567A1DDB}"/>
                  </a:ext>
                </a:extLst>
              </p:cNvPr>
              <p:cNvSpPr/>
              <p:nvPr/>
            </p:nvSpPr>
            <p:spPr>
              <a:xfrm>
                <a:off x="5041809"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grpSp>
          <p:nvGrpSpPr>
            <p:cNvPr id="30" name="组合 29">
              <a:extLst>
                <a:ext uri="{FF2B5EF4-FFF2-40B4-BE49-F238E27FC236}">
                  <a16:creationId xmlns:a16="http://schemas.microsoft.com/office/drawing/2014/main" id="{36AB95BC-FB91-464C-A472-69A00F77BAB6}"/>
                </a:ext>
              </a:extLst>
            </p:cNvPr>
            <p:cNvGrpSpPr/>
            <p:nvPr/>
          </p:nvGrpSpPr>
          <p:grpSpPr>
            <a:xfrm>
              <a:off x="17409131" y="17337382"/>
              <a:ext cx="1432298" cy="722148"/>
              <a:chOff x="5003202" y="2857947"/>
              <a:chExt cx="1773218" cy="1044647"/>
            </a:xfrm>
          </p:grpSpPr>
          <p:sp>
            <p:nvSpPr>
              <p:cNvPr id="31" name="圆角矩形 17">
                <a:extLst>
                  <a:ext uri="{FF2B5EF4-FFF2-40B4-BE49-F238E27FC236}">
                    <a16:creationId xmlns:a16="http://schemas.microsoft.com/office/drawing/2014/main" id="{4E49E5A4-FFAC-4FB2-9217-0093444AA113}"/>
                  </a:ext>
                </a:extLst>
              </p:cNvPr>
              <p:cNvSpPr/>
              <p:nvPr/>
            </p:nvSpPr>
            <p:spPr>
              <a:xfrm>
                <a:off x="5003202" y="2857947"/>
                <a:ext cx="1773218" cy="10446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矩形 31">
                <a:extLst>
                  <a:ext uri="{FF2B5EF4-FFF2-40B4-BE49-F238E27FC236}">
                    <a16:creationId xmlns:a16="http://schemas.microsoft.com/office/drawing/2014/main" id="{B6DEA276-A979-415F-97AC-75EEE8C06020}"/>
                  </a:ext>
                </a:extLst>
              </p:cNvPr>
              <p:cNvSpPr/>
              <p:nvPr/>
            </p:nvSpPr>
            <p:spPr>
              <a:xfrm>
                <a:off x="5041809"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grpSp>
          <p:nvGrpSpPr>
            <p:cNvPr id="33" name="组合 32">
              <a:extLst>
                <a:ext uri="{FF2B5EF4-FFF2-40B4-BE49-F238E27FC236}">
                  <a16:creationId xmlns:a16="http://schemas.microsoft.com/office/drawing/2014/main" id="{5838C579-2E65-42AD-BB85-DF8269442342}"/>
                </a:ext>
              </a:extLst>
            </p:cNvPr>
            <p:cNvGrpSpPr/>
            <p:nvPr/>
          </p:nvGrpSpPr>
          <p:grpSpPr>
            <a:xfrm>
              <a:off x="19437497" y="17315868"/>
              <a:ext cx="1432298" cy="722148"/>
              <a:chOff x="5003202" y="2857947"/>
              <a:chExt cx="1773218" cy="1044647"/>
            </a:xfrm>
          </p:grpSpPr>
          <p:sp>
            <p:nvSpPr>
              <p:cNvPr id="34" name="圆角矩形 17">
                <a:extLst>
                  <a:ext uri="{FF2B5EF4-FFF2-40B4-BE49-F238E27FC236}">
                    <a16:creationId xmlns:a16="http://schemas.microsoft.com/office/drawing/2014/main" id="{818F7F3E-156D-462B-B960-C123C968A8D9}"/>
                  </a:ext>
                </a:extLst>
              </p:cNvPr>
              <p:cNvSpPr/>
              <p:nvPr/>
            </p:nvSpPr>
            <p:spPr>
              <a:xfrm>
                <a:off x="5003202" y="2857947"/>
                <a:ext cx="1773218" cy="10446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矩形 34">
                <a:extLst>
                  <a:ext uri="{FF2B5EF4-FFF2-40B4-BE49-F238E27FC236}">
                    <a16:creationId xmlns:a16="http://schemas.microsoft.com/office/drawing/2014/main" id="{DDA48D58-9DD8-49AD-845D-B8574C03FE83}"/>
                  </a:ext>
                </a:extLst>
              </p:cNvPr>
              <p:cNvSpPr/>
              <p:nvPr/>
            </p:nvSpPr>
            <p:spPr>
              <a:xfrm>
                <a:off x="5041809"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grpSp>
          <p:nvGrpSpPr>
            <p:cNvPr id="36" name="组合 35">
              <a:extLst>
                <a:ext uri="{FF2B5EF4-FFF2-40B4-BE49-F238E27FC236}">
                  <a16:creationId xmlns:a16="http://schemas.microsoft.com/office/drawing/2014/main" id="{55A93774-8076-4428-83A7-ABEEF8886119}"/>
                </a:ext>
              </a:extLst>
            </p:cNvPr>
            <p:cNvGrpSpPr/>
            <p:nvPr/>
          </p:nvGrpSpPr>
          <p:grpSpPr>
            <a:xfrm>
              <a:off x="21580681" y="17315868"/>
              <a:ext cx="1432298" cy="722148"/>
              <a:chOff x="5003202" y="2857947"/>
              <a:chExt cx="1773218" cy="1044647"/>
            </a:xfrm>
          </p:grpSpPr>
          <p:sp>
            <p:nvSpPr>
              <p:cNvPr id="37" name="圆角矩形 17">
                <a:extLst>
                  <a:ext uri="{FF2B5EF4-FFF2-40B4-BE49-F238E27FC236}">
                    <a16:creationId xmlns:a16="http://schemas.microsoft.com/office/drawing/2014/main" id="{F2BEFDA7-9D32-4898-AAC3-703F946E18E6}"/>
                  </a:ext>
                </a:extLst>
              </p:cNvPr>
              <p:cNvSpPr/>
              <p:nvPr/>
            </p:nvSpPr>
            <p:spPr>
              <a:xfrm>
                <a:off x="5003202" y="2857947"/>
                <a:ext cx="1773218" cy="104464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矩形 37">
                <a:extLst>
                  <a:ext uri="{FF2B5EF4-FFF2-40B4-BE49-F238E27FC236}">
                    <a16:creationId xmlns:a16="http://schemas.microsoft.com/office/drawing/2014/main" id="{CED0C1C9-75A6-4986-8E3E-C6084E4ECB58}"/>
                  </a:ext>
                </a:extLst>
              </p:cNvPr>
              <p:cNvSpPr/>
              <p:nvPr/>
            </p:nvSpPr>
            <p:spPr>
              <a:xfrm>
                <a:off x="5041809"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cxnSp>
          <p:nvCxnSpPr>
            <p:cNvPr id="39" name="直接箭头连接符 28">
              <a:extLst>
                <a:ext uri="{FF2B5EF4-FFF2-40B4-BE49-F238E27FC236}">
                  <a16:creationId xmlns:a16="http://schemas.microsoft.com/office/drawing/2014/main" id="{E4F9B680-89DA-4DCA-93C8-ED272BFCDB53}"/>
                </a:ext>
              </a:extLst>
            </p:cNvPr>
            <p:cNvCxnSpPr>
              <a:cxnSpLocks/>
            </p:cNvCxnSpPr>
            <p:nvPr/>
          </p:nvCxnSpPr>
          <p:spPr>
            <a:xfrm flipH="1" flipV="1">
              <a:off x="14169644" y="16953148"/>
              <a:ext cx="990" cy="391168"/>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40" name="直接箭头连接符 28">
              <a:extLst>
                <a:ext uri="{FF2B5EF4-FFF2-40B4-BE49-F238E27FC236}">
                  <a16:creationId xmlns:a16="http://schemas.microsoft.com/office/drawing/2014/main" id="{0CEF9DDC-0180-4074-9F78-76AF814AEECC}"/>
                </a:ext>
              </a:extLst>
            </p:cNvPr>
            <p:cNvCxnSpPr>
              <a:cxnSpLocks/>
              <a:endCxn id="10" idx="2"/>
            </p:cNvCxnSpPr>
            <p:nvPr/>
          </p:nvCxnSpPr>
          <p:spPr>
            <a:xfrm flipV="1">
              <a:off x="16161557" y="16978349"/>
              <a:ext cx="2872" cy="365966"/>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41" name="直接箭头连接符 28">
              <a:extLst>
                <a:ext uri="{FF2B5EF4-FFF2-40B4-BE49-F238E27FC236}">
                  <a16:creationId xmlns:a16="http://schemas.microsoft.com/office/drawing/2014/main" id="{7211E83B-5FC5-43C5-994D-C5DEC3B793BF}"/>
                </a:ext>
              </a:extLst>
            </p:cNvPr>
            <p:cNvCxnSpPr>
              <a:cxnSpLocks/>
            </p:cNvCxnSpPr>
            <p:nvPr/>
          </p:nvCxnSpPr>
          <p:spPr>
            <a:xfrm flipH="1" flipV="1">
              <a:off x="22295841" y="17011652"/>
              <a:ext cx="990" cy="304216"/>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42" name="直接箭头连接符 28">
              <a:extLst>
                <a:ext uri="{FF2B5EF4-FFF2-40B4-BE49-F238E27FC236}">
                  <a16:creationId xmlns:a16="http://schemas.microsoft.com/office/drawing/2014/main" id="{B3CB2FEE-9749-408F-A072-BEBBE0B2191A}"/>
                </a:ext>
              </a:extLst>
            </p:cNvPr>
            <p:cNvCxnSpPr>
              <a:cxnSpLocks/>
              <a:endCxn id="19" idx="2"/>
            </p:cNvCxnSpPr>
            <p:nvPr/>
          </p:nvCxnSpPr>
          <p:spPr>
            <a:xfrm flipV="1">
              <a:off x="20153649" y="16999212"/>
              <a:ext cx="520" cy="316661"/>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43" name="直接箭头连接符 28">
              <a:extLst>
                <a:ext uri="{FF2B5EF4-FFF2-40B4-BE49-F238E27FC236}">
                  <a16:creationId xmlns:a16="http://schemas.microsoft.com/office/drawing/2014/main" id="{90BC0196-004B-43F3-9248-4C9032285CBD}"/>
                </a:ext>
              </a:extLst>
            </p:cNvPr>
            <p:cNvCxnSpPr>
              <a:cxnSpLocks/>
              <a:endCxn id="7" idx="2"/>
            </p:cNvCxnSpPr>
            <p:nvPr/>
          </p:nvCxnSpPr>
          <p:spPr>
            <a:xfrm flipV="1">
              <a:off x="18125286" y="16996935"/>
              <a:ext cx="1" cy="340448"/>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44" name="直接箭头连接符 28">
              <a:extLst>
                <a:ext uri="{FF2B5EF4-FFF2-40B4-BE49-F238E27FC236}">
                  <a16:creationId xmlns:a16="http://schemas.microsoft.com/office/drawing/2014/main" id="{2237EA95-5682-4C64-9C0E-E00D3B84A400}"/>
                </a:ext>
              </a:extLst>
            </p:cNvPr>
            <p:cNvCxnSpPr>
              <a:cxnSpLocks/>
              <a:stCxn id="47" idx="1"/>
              <a:endCxn id="25" idx="2"/>
            </p:cNvCxnSpPr>
            <p:nvPr/>
          </p:nvCxnSpPr>
          <p:spPr>
            <a:xfrm rot="10800000">
              <a:off x="14170632" y="18059534"/>
              <a:ext cx="3238499" cy="839155"/>
            </a:xfrm>
            <a:prstGeom prst="bentConnector2">
              <a:avLst/>
            </a:prstGeom>
            <a:ln w="57150">
              <a:tailEnd type="none"/>
            </a:ln>
          </p:spPr>
          <p:style>
            <a:lnRef idx="3">
              <a:schemeClr val="dk1"/>
            </a:lnRef>
            <a:fillRef idx="0">
              <a:schemeClr val="dk1"/>
            </a:fillRef>
            <a:effectRef idx="2">
              <a:schemeClr val="dk1"/>
            </a:effectRef>
            <a:fontRef idx="minor">
              <a:schemeClr val="tx1"/>
            </a:fontRef>
          </p:style>
        </p:cxnSp>
        <p:cxnSp>
          <p:nvCxnSpPr>
            <p:cNvPr id="45" name="直接箭头连接符 28">
              <a:extLst>
                <a:ext uri="{FF2B5EF4-FFF2-40B4-BE49-F238E27FC236}">
                  <a16:creationId xmlns:a16="http://schemas.microsoft.com/office/drawing/2014/main" id="{81B0F5D6-6639-49A4-BBD0-00E2EDF712CA}"/>
                </a:ext>
              </a:extLst>
            </p:cNvPr>
            <p:cNvCxnSpPr>
              <a:cxnSpLocks/>
              <a:stCxn id="22" idx="0"/>
            </p:cNvCxnSpPr>
            <p:nvPr/>
          </p:nvCxnSpPr>
          <p:spPr>
            <a:xfrm flipV="1">
              <a:off x="18125282" y="19074041"/>
              <a:ext cx="0" cy="720938"/>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46" name="组合 45">
              <a:extLst>
                <a:ext uri="{FF2B5EF4-FFF2-40B4-BE49-F238E27FC236}">
                  <a16:creationId xmlns:a16="http://schemas.microsoft.com/office/drawing/2014/main" id="{2C4C1FCC-9146-4647-9E35-759EA5626749}"/>
                </a:ext>
              </a:extLst>
            </p:cNvPr>
            <p:cNvGrpSpPr/>
            <p:nvPr/>
          </p:nvGrpSpPr>
          <p:grpSpPr>
            <a:xfrm>
              <a:off x="17409131" y="18562155"/>
              <a:ext cx="1432298" cy="673063"/>
              <a:chOff x="5003202" y="2857947"/>
              <a:chExt cx="1773218" cy="973642"/>
            </a:xfrm>
          </p:grpSpPr>
          <p:sp>
            <p:nvSpPr>
              <p:cNvPr id="47" name="圆角矩形 17">
                <a:extLst>
                  <a:ext uri="{FF2B5EF4-FFF2-40B4-BE49-F238E27FC236}">
                    <a16:creationId xmlns:a16="http://schemas.microsoft.com/office/drawing/2014/main" id="{0A58CB6A-A11E-421F-8B51-A73B4CA1A71A}"/>
                  </a:ext>
                </a:extLst>
              </p:cNvPr>
              <p:cNvSpPr/>
              <p:nvPr/>
            </p:nvSpPr>
            <p:spPr>
              <a:xfrm>
                <a:off x="5003202" y="2857947"/>
                <a:ext cx="1773218" cy="97364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8" name="矩形 47">
                <a:extLst>
                  <a:ext uri="{FF2B5EF4-FFF2-40B4-BE49-F238E27FC236}">
                    <a16:creationId xmlns:a16="http://schemas.microsoft.com/office/drawing/2014/main" id="{3A29698E-FA03-42D1-A3B0-4D46B222B1D1}"/>
                  </a:ext>
                </a:extLst>
              </p:cNvPr>
              <p:cNvSpPr/>
              <p:nvPr/>
            </p:nvSpPr>
            <p:spPr>
              <a:xfrm>
                <a:off x="5041811" y="2966581"/>
                <a:ext cx="1696010" cy="865008"/>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共享缓存</a:t>
                </a:r>
              </a:p>
            </p:txBody>
          </p:sp>
        </p:grpSp>
        <p:cxnSp>
          <p:nvCxnSpPr>
            <p:cNvPr id="49" name="直接箭头连接符 28">
              <a:extLst>
                <a:ext uri="{FF2B5EF4-FFF2-40B4-BE49-F238E27FC236}">
                  <a16:creationId xmlns:a16="http://schemas.microsoft.com/office/drawing/2014/main" id="{53CA75FF-FFF0-4700-B1DF-9CE12DCFEBF4}"/>
                </a:ext>
              </a:extLst>
            </p:cNvPr>
            <p:cNvCxnSpPr>
              <a:cxnSpLocks/>
              <a:stCxn id="47" idx="1"/>
              <a:endCxn id="28" idx="2"/>
            </p:cNvCxnSpPr>
            <p:nvPr/>
          </p:nvCxnSpPr>
          <p:spPr>
            <a:xfrm rot="10800000">
              <a:off x="16161556" y="18038015"/>
              <a:ext cx="1247576" cy="860674"/>
            </a:xfrm>
            <a:prstGeom prst="bentConnector2">
              <a:avLst/>
            </a:prstGeom>
            <a:ln w="57150">
              <a:tailEnd type="none"/>
            </a:ln>
          </p:spPr>
          <p:style>
            <a:lnRef idx="3">
              <a:schemeClr val="dk1"/>
            </a:lnRef>
            <a:fillRef idx="0">
              <a:schemeClr val="dk1"/>
            </a:fillRef>
            <a:effectRef idx="2">
              <a:schemeClr val="dk1"/>
            </a:effectRef>
            <a:fontRef idx="minor">
              <a:schemeClr val="tx1"/>
            </a:fontRef>
          </p:style>
        </p:cxnSp>
        <p:cxnSp>
          <p:nvCxnSpPr>
            <p:cNvPr id="50" name="直接箭头连接符 28">
              <a:extLst>
                <a:ext uri="{FF2B5EF4-FFF2-40B4-BE49-F238E27FC236}">
                  <a16:creationId xmlns:a16="http://schemas.microsoft.com/office/drawing/2014/main" id="{FDCF0DD3-A779-4F2B-BE75-E5046829F83B}"/>
                </a:ext>
              </a:extLst>
            </p:cNvPr>
            <p:cNvCxnSpPr>
              <a:cxnSpLocks/>
              <a:stCxn id="47" idx="0"/>
              <a:endCxn id="32" idx="2"/>
            </p:cNvCxnSpPr>
            <p:nvPr/>
          </p:nvCxnSpPr>
          <p:spPr>
            <a:xfrm rot="5400000" flipH="1" flipV="1">
              <a:off x="17849428" y="18286300"/>
              <a:ext cx="551708" cy="3"/>
            </a:xfrm>
            <a:prstGeom prst="bentConnector3">
              <a:avLst>
                <a:gd name="adj1" fmla="val 50000"/>
              </a:avLst>
            </a:prstGeom>
            <a:ln w="57150">
              <a:tailEnd type="none"/>
            </a:ln>
          </p:spPr>
          <p:style>
            <a:lnRef idx="3">
              <a:schemeClr val="dk1"/>
            </a:lnRef>
            <a:fillRef idx="0">
              <a:schemeClr val="dk1"/>
            </a:fillRef>
            <a:effectRef idx="2">
              <a:schemeClr val="dk1"/>
            </a:effectRef>
            <a:fontRef idx="minor">
              <a:schemeClr val="tx1"/>
            </a:fontRef>
          </p:style>
        </p:cxnSp>
        <p:cxnSp>
          <p:nvCxnSpPr>
            <p:cNvPr id="51" name="直接箭头连接符 28">
              <a:extLst>
                <a:ext uri="{FF2B5EF4-FFF2-40B4-BE49-F238E27FC236}">
                  <a16:creationId xmlns:a16="http://schemas.microsoft.com/office/drawing/2014/main" id="{EE38723A-26EC-4EF6-9F81-795BBDCB201C}"/>
                </a:ext>
              </a:extLst>
            </p:cNvPr>
            <p:cNvCxnSpPr>
              <a:cxnSpLocks/>
              <a:stCxn id="47" idx="3"/>
              <a:endCxn id="34" idx="2"/>
            </p:cNvCxnSpPr>
            <p:nvPr/>
          </p:nvCxnSpPr>
          <p:spPr>
            <a:xfrm flipV="1">
              <a:off x="18841429" y="18038017"/>
              <a:ext cx="1312217" cy="860670"/>
            </a:xfrm>
            <a:prstGeom prst="bentConnector2">
              <a:avLst/>
            </a:prstGeom>
            <a:ln w="57150">
              <a:tailEnd type="none"/>
            </a:ln>
          </p:spPr>
          <p:style>
            <a:lnRef idx="3">
              <a:schemeClr val="dk1"/>
            </a:lnRef>
            <a:fillRef idx="0">
              <a:schemeClr val="dk1"/>
            </a:fillRef>
            <a:effectRef idx="2">
              <a:schemeClr val="dk1"/>
            </a:effectRef>
            <a:fontRef idx="minor">
              <a:schemeClr val="tx1"/>
            </a:fontRef>
          </p:style>
        </p:cxnSp>
        <p:cxnSp>
          <p:nvCxnSpPr>
            <p:cNvPr id="52" name="直接箭头连接符 28">
              <a:extLst>
                <a:ext uri="{FF2B5EF4-FFF2-40B4-BE49-F238E27FC236}">
                  <a16:creationId xmlns:a16="http://schemas.microsoft.com/office/drawing/2014/main" id="{8A34B8D4-3EDD-4844-ABC5-A2F9AFEA24AC}"/>
                </a:ext>
              </a:extLst>
            </p:cNvPr>
            <p:cNvCxnSpPr>
              <a:cxnSpLocks/>
              <a:stCxn id="47" idx="3"/>
              <a:endCxn id="37" idx="2"/>
            </p:cNvCxnSpPr>
            <p:nvPr/>
          </p:nvCxnSpPr>
          <p:spPr>
            <a:xfrm flipV="1">
              <a:off x="18841429" y="18038017"/>
              <a:ext cx="3455400" cy="860670"/>
            </a:xfrm>
            <a:prstGeom prst="bentConnector2">
              <a:avLst/>
            </a:prstGeom>
            <a:ln w="57150">
              <a:tailEnd type="none"/>
            </a:ln>
          </p:spPr>
          <p:style>
            <a:lnRef idx="3">
              <a:schemeClr val="dk1"/>
            </a:lnRef>
            <a:fillRef idx="0">
              <a:schemeClr val="dk1"/>
            </a:fillRef>
            <a:effectRef idx="2">
              <a:schemeClr val="dk1"/>
            </a:effectRef>
            <a:fontRef idx="minor">
              <a:schemeClr val="tx1"/>
            </a:fontRef>
          </p:style>
        </p:cxnSp>
        <p:grpSp>
          <p:nvGrpSpPr>
            <p:cNvPr id="53" name="组合 52">
              <a:extLst>
                <a:ext uri="{FF2B5EF4-FFF2-40B4-BE49-F238E27FC236}">
                  <a16:creationId xmlns:a16="http://schemas.microsoft.com/office/drawing/2014/main" id="{29ABF5CA-1B46-441F-BA37-4AAA57DC7CFF}"/>
                </a:ext>
              </a:extLst>
            </p:cNvPr>
            <p:cNvGrpSpPr/>
            <p:nvPr/>
          </p:nvGrpSpPr>
          <p:grpSpPr>
            <a:xfrm>
              <a:off x="19473114" y="19724854"/>
              <a:ext cx="814913" cy="756195"/>
              <a:chOff x="4686806" y="2775559"/>
              <a:chExt cx="2650588" cy="1093899"/>
            </a:xfrm>
            <a:solidFill>
              <a:srgbClr val="FFC000"/>
            </a:solidFill>
          </p:grpSpPr>
          <p:sp>
            <p:nvSpPr>
              <p:cNvPr id="54" name="圆角矩形 17">
                <a:extLst>
                  <a:ext uri="{FF2B5EF4-FFF2-40B4-BE49-F238E27FC236}">
                    <a16:creationId xmlns:a16="http://schemas.microsoft.com/office/drawing/2014/main" id="{ED04A83E-30CC-4861-BD6D-470843FBD9F4}"/>
                  </a:ext>
                </a:extLst>
              </p:cNvPr>
              <p:cNvSpPr/>
              <p:nvPr/>
            </p:nvSpPr>
            <p:spPr>
              <a:xfrm>
                <a:off x="4686806" y="2775559"/>
                <a:ext cx="2650588" cy="109389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5" name="矩形 54">
                <a:extLst>
                  <a:ext uri="{FF2B5EF4-FFF2-40B4-BE49-F238E27FC236}">
                    <a16:creationId xmlns:a16="http://schemas.microsoft.com/office/drawing/2014/main" id="{92368301-FBDD-4E96-BD7B-6D25F99CC401}"/>
                  </a:ext>
                </a:extLst>
              </p:cNvPr>
              <p:cNvSpPr/>
              <p:nvPr/>
            </p:nvSpPr>
            <p:spPr>
              <a:xfrm>
                <a:off x="4894281" y="2890000"/>
                <a:ext cx="2272230" cy="865009"/>
              </a:xfrm>
              <a:prstGeom prst="rect">
                <a:avLst/>
              </a:prstGeom>
              <a:grp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I/O</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cxnSp>
          <p:nvCxnSpPr>
            <p:cNvPr id="56" name="直接箭头连接符 28">
              <a:extLst>
                <a:ext uri="{FF2B5EF4-FFF2-40B4-BE49-F238E27FC236}">
                  <a16:creationId xmlns:a16="http://schemas.microsoft.com/office/drawing/2014/main" id="{A7E1F41A-699F-4D7F-BDCC-8EBD37C622A3}"/>
                </a:ext>
              </a:extLst>
            </p:cNvPr>
            <p:cNvCxnSpPr>
              <a:cxnSpLocks/>
              <a:stCxn id="22" idx="3"/>
              <a:endCxn id="54" idx="1"/>
            </p:cNvCxnSpPr>
            <p:nvPr/>
          </p:nvCxnSpPr>
          <p:spPr>
            <a:xfrm>
              <a:off x="19011891" y="20102948"/>
              <a:ext cx="461223" cy="4"/>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sp>
        <p:nvSpPr>
          <p:cNvPr id="75" name="矩形 74"/>
          <p:cNvSpPr/>
          <p:nvPr/>
        </p:nvSpPr>
        <p:spPr>
          <a:xfrm>
            <a:off x="1879680" y="6183135"/>
            <a:ext cx="7311673" cy="400110"/>
          </a:xfrm>
          <a:prstGeom prst="rect">
            <a:avLst/>
          </a:prstGeom>
        </p:spPr>
        <p:txBody>
          <a:bodyPr wrap="square">
            <a:spAutoFit/>
          </a:bodyPr>
          <a:lstStyle/>
          <a:p>
            <a:r>
              <a:rPr lang="zh-CN" altLang="en-US" sz="2000" b="1" dirty="0"/>
              <a:t>基于多核芯片的集中共享内存系统的基本结构</a:t>
            </a:r>
          </a:p>
        </p:txBody>
      </p:sp>
    </p:spTree>
    <p:extLst>
      <p:ext uri="{BB962C8B-B14F-4D97-AF65-F5344CB8AC3E}">
        <p14:creationId xmlns:p14="http://schemas.microsoft.com/office/powerpoint/2010/main" val="149169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41</a:t>
            </a:fld>
            <a:endParaRPr lang="en-SG" dirty="0"/>
          </a:p>
        </p:txBody>
      </p:sp>
      <p:grpSp>
        <p:nvGrpSpPr>
          <p:cNvPr id="244" name="组合 243"/>
          <p:cNvGrpSpPr/>
          <p:nvPr/>
        </p:nvGrpSpPr>
        <p:grpSpPr>
          <a:xfrm>
            <a:off x="288129" y="476672"/>
            <a:ext cx="8515660" cy="3391275"/>
            <a:chOff x="325542" y="1743071"/>
            <a:chExt cx="8515660" cy="3391275"/>
          </a:xfrm>
        </p:grpSpPr>
        <p:sp>
          <p:nvSpPr>
            <p:cNvPr id="58" name="圆角矩形 57"/>
            <p:cNvSpPr/>
            <p:nvPr/>
          </p:nvSpPr>
          <p:spPr>
            <a:xfrm>
              <a:off x="630772" y="2200828"/>
              <a:ext cx="1196582" cy="83434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13246" y="1743071"/>
              <a:ext cx="1301410" cy="461665"/>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CPU 1</a:t>
              </a:r>
              <a:endPar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nvGrpSpPr>
            <p:cNvPr id="60" name="组合 59">
              <a:extLst>
                <a:ext uri="{FF2B5EF4-FFF2-40B4-BE49-F238E27FC236}">
                  <a16:creationId xmlns:a16="http://schemas.microsoft.com/office/drawing/2014/main" id="{C4EC01C0-9584-4198-8134-4894E18D2EC1}"/>
                </a:ext>
              </a:extLst>
            </p:cNvPr>
            <p:cNvGrpSpPr/>
            <p:nvPr/>
          </p:nvGrpSpPr>
          <p:grpSpPr>
            <a:xfrm>
              <a:off x="3631898" y="4388390"/>
              <a:ext cx="1196582" cy="745956"/>
              <a:chOff x="5003202" y="2857947"/>
              <a:chExt cx="1773218" cy="740486"/>
            </a:xfrm>
          </p:grpSpPr>
          <p:sp>
            <p:nvSpPr>
              <p:cNvPr id="61" name="圆角矩形 17">
                <a:extLst>
                  <a:ext uri="{FF2B5EF4-FFF2-40B4-BE49-F238E27FC236}">
                    <a16:creationId xmlns:a16="http://schemas.microsoft.com/office/drawing/2014/main" id="{291B90A2-EF4B-46E3-BD72-57B63020250E}"/>
                  </a:ext>
                </a:extLst>
              </p:cNvPr>
              <p:cNvSpPr/>
              <p:nvPr/>
            </p:nvSpPr>
            <p:spPr>
              <a:xfrm>
                <a:off x="5003202" y="2857947"/>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DE98C5F8-A2C1-4D30-8CF1-A32B6E781D1A}"/>
                  </a:ext>
                </a:extLst>
              </p:cNvPr>
              <p:cNvSpPr/>
              <p:nvPr/>
            </p:nvSpPr>
            <p:spPr>
              <a:xfrm>
                <a:off x="5258872" y="2966581"/>
                <a:ext cx="1261885" cy="52322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grpSp>
          <p:nvGrpSpPr>
            <p:cNvPr id="63" name="组合 62">
              <a:extLst>
                <a:ext uri="{FF2B5EF4-FFF2-40B4-BE49-F238E27FC236}">
                  <a16:creationId xmlns:a16="http://schemas.microsoft.com/office/drawing/2014/main" id="{67B75201-AC0D-43E3-9323-B0B40610AA79}"/>
                </a:ext>
              </a:extLst>
            </p:cNvPr>
            <p:cNvGrpSpPr/>
            <p:nvPr/>
          </p:nvGrpSpPr>
          <p:grpSpPr>
            <a:xfrm>
              <a:off x="640474" y="2620575"/>
              <a:ext cx="1177176" cy="419182"/>
              <a:chOff x="5003202" y="2857947"/>
              <a:chExt cx="1773218" cy="847986"/>
            </a:xfrm>
          </p:grpSpPr>
          <p:sp>
            <p:nvSpPr>
              <p:cNvPr id="64" name="圆角矩形 17">
                <a:extLst>
                  <a:ext uri="{FF2B5EF4-FFF2-40B4-BE49-F238E27FC236}">
                    <a16:creationId xmlns:a16="http://schemas.microsoft.com/office/drawing/2014/main" id="{125FFF89-0026-40AE-AB1E-847CFC5D7B09}"/>
                  </a:ext>
                </a:extLst>
              </p:cNvPr>
              <p:cNvSpPr/>
              <p:nvPr/>
            </p:nvSpPr>
            <p:spPr>
              <a:xfrm>
                <a:off x="5003202" y="2857947"/>
                <a:ext cx="1773218" cy="7404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矩形 64">
                <a:extLst>
                  <a:ext uri="{FF2B5EF4-FFF2-40B4-BE49-F238E27FC236}">
                    <a16:creationId xmlns:a16="http://schemas.microsoft.com/office/drawing/2014/main" id="{223BD0C1-9022-4209-875E-E11BB882E0FE}"/>
                  </a:ext>
                </a:extLst>
              </p:cNvPr>
              <p:cNvSpPr/>
              <p:nvPr/>
            </p:nvSpPr>
            <p:spPr>
              <a:xfrm>
                <a:off x="5209847" y="2966581"/>
                <a:ext cx="1359933" cy="73935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grpSp>
          <p:nvGrpSpPr>
            <p:cNvPr id="66" name="组合 65">
              <a:extLst>
                <a:ext uri="{FF2B5EF4-FFF2-40B4-BE49-F238E27FC236}">
                  <a16:creationId xmlns:a16="http://schemas.microsoft.com/office/drawing/2014/main" id="{29ABF5CA-1B46-441F-BA37-4AAA57DC7CFF}"/>
                </a:ext>
              </a:extLst>
            </p:cNvPr>
            <p:cNvGrpSpPr/>
            <p:nvPr/>
          </p:nvGrpSpPr>
          <p:grpSpPr>
            <a:xfrm>
              <a:off x="5220965" y="4515427"/>
              <a:ext cx="668655" cy="491882"/>
              <a:chOff x="5003202" y="2857947"/>
              <a:chExt cx="1773218" cy="740486"/>
            </a:xfrm>
            <a:solidFill>
              <a:srgbClr val="FFC000"/>
            </a:solidFill>
          </p:grpSpPr>
          <p:sp>
            <p:nvSpPr>
              <p:cNvPr id="67" name="圆角矩形 17">
                <a:extLst>
                  <a:ext uri="{FF2B5EF4-FFF2-40B4-BE49-F238E27FC236}">
                    <a16:creationId xmlns:a16="http://schemas.microsoft.com/office/drawing/2014/main" id="{ED04A83E-30CC-4861-BD6D-470843FBD9F4}"/>
                  </a:ext>
                </a:extLst>
              </p:cNvPr>
              <p:cNvSpPr/>
              <p:nvPr/>
            </p:nvSpPr>
            <p:spPr>
              <a:xfrm>
                <a:off x="5003202" y="2857947"/>
                <a:ext cx="1773218" cy="740486"/>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2368301-FBDD-4E96-BD7B-6D25F99CC401}"/>
                  </a:ext>
                </a:extLst>
              </p:cNvPr>
              <p:cNvSpPr/>
              <p:nvPr/>
            </p:nvSpPr>
            <p:spPr>
              <a:xfrm>
                <a:off x="5013350" y="2966580"/>
                <a:ext cx="1752925" cy="534270"/>
              </a:xfrm>
              <a:prstGeom prst="rect">
                <a:avLst/>
              </a:prstGeom>
              <a:grp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I/O</a:t>
                </a:r>
                <a:endParaRPr lang="zh-CN" altLang="en-US"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cxnSp>
          <p:nvCxnSpPr>
            <p:cNvPr id="69" name="直接箭头连接符 28">
              <a:extLst>
                <a:ext uri="{FF2B5EF4-FFF2-40B4-BE49-F238E27FC236}">
                  <a16:creationId xmlns:a16="http://schemas.microsoft.com/office/drawing/2014/main" id="{A7E1F41A-699F-4D7F-BDCC-8EBD37C622A3}"/>
                </a:ext>
              </a:extLst>
            </p:cNvPr>
            <p:cNvCxnSpPr>
              <a:cxnSpLocks/>
              <a:stCxn id="61" idx="3"/>
              <a:endCxn id="67" idx="1"/>
            </p:cNvCxnSpPr>
            <p:nvPr/>
          </p:nvCxnSpPr>
          <p:spPr>
            <a:xfrm>
              <a:off x="4828480" y="4761368"/>
              <a:ext cx="392485" cy="0"/>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sp>
          <p:nvSpPr>
            <p:cNvPr id="70" name="圆角矩形 69"/>
            <p:cNvSpPr/>
            <p:nvPr/>
          </p:nvSpPr>
          <p:spPr>
            <a:xfrm>
              <a:off x="635964" y="2291828"/>
              <a:ext cx="390382"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62244" y="2348579"/>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72" name="圆角矩形 71"/>
            <p:cNvSpPr/>
            <p:nvPr/>
          </p:nvSpPr>
          <p:spPr>
            <a:xfrm>
              <a:off x="1397268" y="2280762"/>
              <a:ext cx="417874"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323548" y="2337514"/>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N</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74" name="矩形 73"/>
            <p:cNvSpPr/>
            <p:nvPr/>
          </p:nvSpPr>
          <p:spPr>
            <a:xfrm>
              <a:off x="933167" y="2313227"/>
              <a:ext cx="550504" cy="185338"/>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76" name="圆角矩形 75"/>
            <p:cNvSpPr/>
            <p:nvPr/>
          </p:nvSpPr>
          <p:spPr>
            <a:xfrm>
              <a:off x="2250166" y="2200828"/>
              <a:ext cx="1196582" cy="83434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232641" y="1743071"/>
              <a:ext cx="1301410" cy="461665"/>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CPU 2</a:t>
              </a:r>
              <a:endPar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nvGrpSpPr>
            <p:cNvPr id="78" name="组合 77">
              <a:extLst>
                <a:ext uri="{FF2B5EF4-FFF2-40B4-BE49-F238E27FC236}">
                  <a16:creationId xmlns:a16="http://schemas.microsoft.com/office/drawing/2014/main" id="{67B75201-AC0D-43E3-9323-B0B40610AA79}"/>
                </a:ext>
              </a:extLst>
            </p:cNvPr>
            <p:cNvGrpSpPr/>
            <p:nvPr/>
          </p:nvGrpSpPr>
          <p:grpSpPr>
            <a:xfrm>
              <a:off x="2259869" y="2620575"/>
              <a:ext cx="1177176" cy="403527"/>
              <a:chOff x="5003202" y="2857947"/>
              <a:chExt cx="1773218" cy="847986"/>
            </a:xfrm>
          </p:grpSpPr>
          <p:sp>
            <p:nvSpPr>
              <p:cNvPr id="79" name="圆角矩形 17">
                <a:extLst>
                  <a:ext uri="{FF2B5EF4-FFF2-40B4-BE49-F238E27FC236}">
                    <a16:creationId xmlns:a16="http://schemas.microsoft.com/office/drawing/2014/main" id="{125FFF89-0026-40AE-AB1E-847CFC5D7B09}"/>
                  </a:ext>
                </a:extLst>
              </p:cNvPr>
              <p:cNvSpPr/>
              <p:nvPr/>
            </p:nvSpPr>
            <p:spPr>
              <a:xfrm>
                <a:off x="5003202" y="2857947"/>
                <a:ext cx="1773218" cy="7404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矩形 79">
                <a:extLst>
                  <a:ext uri="{FF2B5EF4-FFF2-40B4-BE49-F238E27FC236}">
                    <a16:creationId xmlns:a16="http://schemas.microsoft.com/office/drawing/2014/main" id="{223BD0C1-9022-4209-875E-E11BB882E0FE}"/>
                  </a:ext>
                </a:extLst>
              </p:cNvPr>
              <p:cNvSpPr/>
              <p:nvPr/>
            </p:nvSpPr>
            <p:spPr>
              <a:xfrm>
                <a:off x="5209847" y="2966581"/>
                <a:ext cx="1359933" cy="73935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sp>
          <p:nvSpPr>
            <p:cNvPr id="81" name="圆角矩形 80"/>
            <p:cNvSpPr/>
            <p:nvPr/>
          </p:nvSpPr>
          <p:spPr>
            <a:xfrm>
              <a:off x="2255359" y="2291828"/>
              <a:ext cx="390382"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2181639" y="2348579"/>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83" name="圆角矩形 82"/>
            <p:cNvSpPr/>
            <p:nvPr/>
          </p:nvSpPr>
          <p:spPr>
            <a:xfrm>
              <a:off x="3016662" y="2280762"/>
              <a:ext cx="417874"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2942943" y="2337514"/>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N</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85" name="矩形 84"/>
            <p:cNvSpPr/>
            <p:nvPr/>
          </p:nvSpPr>
          <p:spPr>
            <a:xfrm>
              <a:off x="2552561" y="2313227"/>
              <a:ext cx="550504" cy="185338"/>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86" name="圆角矩形 85"/>
            <p:cNvSpPr/>
            <p:nvPr/>
          </p:nvSpPr>
          <p:spPr>
            <a:xfrm>
              <a:off x="3977685" y="2200828"/>
              <a:ext cx="1196582" cy="84061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a:off x="3960159" y="1749346"/>
              <a:ext cx="1301410" cy="461665"/>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CPU 3</a:t>
              </a:r>
              <a:endPar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nvGrpSpPr>
            <p:cNvPr id="88" name="组合 87">
              <a:extLst>
                <a:ext uri="{FF2B5EF4-FFF2-40B4-BE49-F238E27FC236}">
                  <a16:creationId xmlns:a16="http://schemas.microsoft.com/office/drawing/2014/main" id="{67B75201-AC0D-43E3-9323-B0B40610AA79}"/>
                </a:ext>
              </a:extLst>
            </p:cNvPr>
            <p:cNvGrpSpPr/>
            <p:nvPr/>
          </p:nvGrpSpPr>
          <p:grpSpPr>
            <a:xfrm>
              <a:off x="3987387" y="2626849"/>
              <a:ext cx="1177176" cy="420149"/>
              <a:chOff x="5003202" y="2857947"/>
              <a:chExt cx="1773218" cy="847986"/>
            </a:xfrm>
          </p:grpSpPr>
          <p:sp>
            <p:nvSpPr>
              <p:cNvPr id="89" name="圆角矩形 17">
                <a:extLst>
                  <a:ext uri="{FF2B5EF4-FFF2-40B4-BE49-F238E27FC236}">
                    <a16:creationId xmlns:a16="http://schemas.microsoft.com/office/drawing/2014/main" id="{125FFF89-0026-40AE-AB1E-847CFC5D7B09}"/>
                  </a:ext>
                </a:extLst>
              </p:cNvPr>
              <p:cNvSpPr/>
              <p:nvPr/>
            </p:nvSpPr>
            <p:spPr>
              <a:xfrm>
                <a:off x="5003202" y="2857947"/>
                <a:ext cx="1773218" cy="7404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0" name="矩形 89">
                <a:extLst>
                  <a:ext uri="{FF2B5EF4-FFF2-40B4-BE49-F238E27FC236}">
                    <a16:creationId xmlns:a16="http://schemas.microsoft.com/office/drawing/2014/main" id="{223BD0C1-9022-4209-875E-E11BB882E0FE}"/>
                  </a:ext>
                </a:extLst>
              </p:cNvPr>
              <p:cNvSpPr/>
              <p:nvPr/>
            </p:nvSpPr>
            <p:spPr>
              <a:xfrm>
                <a:off x="5209847" y="2966581"/>
                <a:ext cx="1359933" cy="73935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sp>
          <p:nvSpPr>
            <p:cNvPr id="91" name="圆角矩形 90"/>
            <p:cNvSpPr/>
            <p:nvPr/>
          </p:nvSpPr>
          <p:spPr>
            <a:xfrm>
              <a:off x="3982877" y="2298102"/>
              <a:ext cx="390382"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909157" y="2354854"/>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93" name="圆角矩形 92"/>
            <p:cNvSpPr/>
            <p:nvPr/>
          </p:nvSpPr>
          <p:spPr>
            <a:xfrm>
              <a:off x="4744181" y="2287037"/>
              <a:ext cx="417874"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4670461" y="2343788"/>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N</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95" name="矩形 94"/>
            <p:cNvSpPr/>
            <p:nvPr/>
          </p:nvSpPr>
          <p:spPr>
            <a:xfrm>
              <a:off x="4280080" y="2319502"/>
              <a:ext cx="550504" cy="185338"/>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96" name="圆角矩形 95"/>
            <p:cNvSpPr/>
            <p:nvPr/>
          </p:nvSpPr>
          <p:spPr>
            <a:xfrm>
              <a:off x="5729232" y="2194553"/>
              <a:ext cx="1196582" cy="84689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11706" y="1749346"/>
              <a:ext cx="1301410" cy="461665"/>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CPU 4</a:t>
              </a:r>
              <a:endPar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nvGrpSpPr>
            <p:cNvPr id="98" name="组合 97">
              <a:extLst>
                <a:ext uri="{FF2B5EF4-FFF2-40B4-BE49-F238E27FC236}">
                  <a16:creationId xmlns:a16="http://schemas.microsoft.com/office/drawing/2014/main" id="{67B75201-AC0D-43E3-9323-B0B40610AA79}"/>
                </a:ext>
              </a:extLst>
            </p:cNvPr>
            <p:cNvGrpSpPr/>
            <p:nvPr/>
          </p:nvGrpSpPr>
          <p:grpSpPr>
            <a:xfrm>
              <a:off x="5738934" y="2626849"/>
              <a:ext cx="1177176" cy="420149"/>
              <a:chOff x="5003202" y="2857947"/>
              <a:chExt cx="1773218" cy="847986"/>
            </a:xfrm>
          </p:grpSpPr>
          <p:sp>
            <p:nvSpPr>
              <p:cNvPr id="99" name="圆角矩形 17">
                <a:extLst>
                  <a:ext uri="{FF2B5EF4-FFF2-40B4-BE49-F238E27FC236}">
                    <a16:creationId xmlns:a16="http://schemas.microsoft.com/office/drawing/2014/main" id="{125FFF89-0026-40AE-AB1E-847CFC5D7B09}"/>
                  </a:ext>
                </a:extLst>
              </p:cNvPr>
              <p:cNvSpPr/>
              <p:nvPr/>
            </p:nvSpPr>
            <p:spPr>
              <a:xfrm>
                <a:off x="5003202" y="2857947"/>
                <a:ext cx="1773218" cy="7404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0" name="矩形 99">
                <a:extLst>
                  <a:ext uri="{FF2B5EF4-FFF2-40B4-BE49-F238E27FC236}">
                    <a16:creationId xmlns:a16="http://schemas.microsoft.com/office/drawing/2014/main" id="{223BD0C1-9022-4209-875E-E11BB882E0FE}"/>
                  </a:ext>
                </a:extLst>
              </p:cNvPr>
              <p:cNvSpPr/>
              <p:nvPr/>
            </p:nvSpPr>
            <p:spPr>
              <a:xfrm>
                <a:off x="5209847" y="2966581"/>
                <a:ext cx="1359933" cy="73935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sp>
          <p:nvSpPr>
            <p:cNvPr id="101" name="圆角矩形 100"/>
            <p:cNvSpPr/>
            <p:nvPr/>
          </p:nvSpPr>
          <p:spPr>
            <a:xfrm>
              <a:off x="5734424" y="2298102"/>
              <a:ext cx="390382"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5660704" y="2354854"/>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03" name="圆角矩形 102"/>
            <p:cNvSpPr/>
            <p:nvPr/>
          </p:nvSpPr>
          <p:spPr>
            <a:xfrm>
              <a:off x="6495728" y="2287037"/>
              <a:ext cx="417874"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422008" y="2343788"/>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N</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05" name="矩形 104"/>
            <p:cNvSpPr/>
            <p:nvPr/>
          </p:nvSpPr>
          <p:spPr>
            <a:xfrm>
              <a:off x="6031626" y="2319502"/>
              <a:ext cx="550504" cy="185338"/>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06" name="圆角矩形 105"/>
            <p:cNvSpPr/>
            <p:nvPr/>
          </p:nvSpPr>
          <p:spPr>
            <a:xfrm>
              <a:off x="7418047" y="2194553"/>
              <a:ext cx="1196582" cy="84689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7400521" y="1749346"/>
              <a:ext cx="1301410" cy="461665"/>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CPU 5</a:t>
              </a:r>
              <a:endPar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grpSp>
          <p:nvGrpSpPr>
            <p:cNvPr id="108" name="组合 107">
              <a:extLst>
                <a:ext uri="{FF2B5EF4-FFF2-40B4-BE49-F238E27FC236}">
                  <a16:creationId xmlns:a16="http://schemas.microsoft.com/office/drawing/2014/main" id="{67B75201-AC0D-43E3-9323-B0B40610AA79}"/>
                </a:ext>
              </a:extLst>
            </p:cNvPr>
            <p:cNvGrpSpPr/>
            <p:nvPr/>
          </p:nvGrpSpPr>
          <p:grpSpPr>
            <a:xfrm>
              <a:off x="7427749" y="2626848"/>
              <a:ext cx="1177176" cy="415911"/>
              <a:chOff x="5003202" y="2857947"/>
              <a:chExt cx="1773218" cy="847986"/>
            </a:xfrm>
          </p:grpSpPr>
          <p:sp>
            <p:nvSpPr>
              <p:cNvPr id="109" name="圆角矩形 17">
                <a:extLst>
                  <a:ext uri="{FF2B5EF4-FFF2-40B4-BE49-F238E27FC236}">
                    <a16:creationId xmlns:a16="http://schemas.microsoft.com/office/drawing/2014/main" id="{125FFF89-0026-40AE-AB1E-847CFC5D7B09}"/>
                  </a:ext>
                </a:extLst>
              </p:cNvPr>
              <p:cNvSpPr/>
              <p:nvPr/>
            </p:nvSpPr>
            <p:spPr>
              <a:xfrm>
                <a:off x="5003202" y="2857947"/>
                <a:ext cx="1773218" cy="74048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0" name="矩形 109">
                <a:extLst>
                  <a:ext uri="{FF2B5EF4-FFF2-40B4-BE49-F238E27FC236}">
                    <a16:creationId xmlns:a16="http://schemas.microsoft.com/office/drawing/2014/main" id="{223BD0C1-9022-4209-875E-E11BB882E0FE}"/>
                  </a:ext>
                </a:extLst>
              </p:cNvPr>
              <p:cNvSpPr/>
              <p:nvPr/>
            </p:nvSpPr>
            <p:spPr>
              <a:xfrm>
                <a:off x="5209847" y="2966581"/>
                <a:ext cx="1359933" cy="739352"/>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多级缓存</a:t>
                </a:r>
              </a:p>
            </p:txBody>
          </p:sp>
        </p:grpSp>
        <p:sp>
          <p:nvSpPr>
            <p:cNvPr id="111" name="圆角矩形 110"/>
            <p:cNvSpPr/>
            <p:nvPr/>
          </p:nvSpPr>
          <p:spPr>
            <a:xfrm>
              <a:off x="7423240" y="2298102"/>
              <a:ext cx="390382"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349520" y="2354854"/>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1</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13" name="圆角矩形 112"/>
            <p:cNvSpPr/>
            <p:nvPr/>
          </p:nvSpPr>
          <p:spPr>
            <a:xfrm>
              <a:off x="8184543" y="2287037"/>
              <a:ext cx="417874" cy="30719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8110824" y="2343788"/>
              <a:ext cx="550504" cy="215444"/>
            </a:xfrm>
            <a:prstGeom prst="rect">
              <a:avLst/>
            </a:prstGeom>
            <a:noFill/>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Core N</a:t>
              </a:r>
              <a:endParaRPr lang="zh-CN" altLang="en-US" sz="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sp>
          <p:nvSpPr>
            <p:cNvPr id="115" name="矩形 114"/>
            <p:cNvSpPr/>
            <p:nvPr/>
          </p:nvSpPr>
          <p:spPr>
            <a:xfrm>
              <a:off x="7720442" y="2319502"/>
              <a:ext cx="550504" cy="185338"/>
            </a:xfrm>
            <a:prstGeom prst="rect">
              <a:avLst/>
            </a:prstGeom>
            <a:noFill/>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a:t>
              </a:r>
              <a:endParaRPr lang="zh-CN" altLang="en-US" sz="1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endParaRPr>
            </a:p>
          </p:txBody>
        </p:sp>
        <p:cxnSp>
          <p:nvCxnSpPr>
            <p:cNvPr id="116" name="直接箭头连接符 28">
              <a:extLst>
                <a:ext uri="{FF2B5EF4-FFF2-40B4-BE49-F238E27FC236}">
                  <a16:creationId xmlns:a16="http://schemas.microsoft.com/office/drawing/2014/main" id="{A7E1F41A-699F-4D7F-BDCC-8EBD37C622A3}"/>
                </a:ext>
              </a:extLst>
            </p:cNvPr>
            <p:cNvCxnSpPr>
              <a:cxnSpLocks/>
            </p:cNvCxnSpPr>
            <p:nvPr/>
          </p:nvCxnSpPr>
          <p:spPr>
            <a:xfrm>
              <a:off x="325542" y="3714916"/>
              <a:ext cx="8513222" cy="0"/>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sp>
          <p:nvSpPr>
            <p:cNvPr id="117" name="矩形 116">
              <a:extLst>
                <a:ext uri="{FF2B5EF4-FFF2-40B4-BE49-F238E27FC236}">
                  <a16:creationId xmlns:a16="http://schemas.microsoft.com/office/drawing/2014/main" id="{DE98C5F8-A2C1-4D30-8CF1-A32B6E781D1A}"/>
                </a:ext>
              </a:extLst>
            </p:cNvPr>
            <p:cNvSpPr/>
            <p:nvPr/>
          </p:nvSpPr>
          <p:spPr>
            <a:xfrm>
              <a:off x="8231978" y="3855820"/>
              <a:ext cx="609224" cy="315074"/>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总线</a:t>
              </a:r>
            </a:p>
          </p:txBody>
        </p:sp>
        <p:cxnSp>
          <p:nvCxnSpPr>
            <p:cNvPr id="118" name="直接箭头连接符 28">
              <a:extLst>
                <a:ext uri="{FF2B5EF4-FFF2-40B4-BE49-F238E27FC236}">
                  <a16:creationId xmlns:a16="http://schemas.microsoft.com/office/drawing/2014/main" id="{A7E1F41A-699F-4D7F-BDCC-8EBD37C622A3}"/>
                </a:ext>
              </a:extLst>
            </p:cNvPr>
            <p:cNvCxnSpPr>
              <a:cxnSpLocks/>
              <a:endCxn id="79" idx="2"/>
            </p:cNvCxnSpPr>
            <p:nvPr/>
          </p:nvCxnSpPr>
          <p:spPr>
            <a:xfrm flipV="1">
              <a:off x="2848456" y="2972946"/>
              <a:ext cx="1" cy="741972"/>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119" name="直接箭头连接符 28">
              <a:extLst>
                <a:ext uri="{FF2B5EF4-FFF2-40B4-BE49-F238E27FC236}">
                  <a16:creationId xmlns:a16="http://schemas.microsoft.com/office/drawing/2014/main" id="{A7E1F41A-699F-4D7F-BDCC-8EBD37C622A3}"/>
                </a:ext>
              </a:extLst>
            </p:cNvPr>
            <p:cNvCxnSpPr>
              <a:cxnSpLocks/>
              <a:endCxn id="64" idx="2"/>
            </p:cNvCxnSpPr>
            <p:nvPr/>
          </p:nvCxnSpPr>
          <p:spPr>
            <a:xfrm flipH="1" flipV="1">
              <a:off x="1229062" y="2986617"/>
              <a:ext cx="1" cy="728299"/>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120" name="直接箭头连接符 119">
              <a:extLst>
                <a:ext uri="{FF2B5EF4-FFF2-40B4-BE49-F238E27FC236}">
                  <a16:creationId xmlns:a16="http://schemas.microsoft.com/office/drawing/2014/main" id="{A7E1F41A-699F-4D7F-BDCC-8EBD37C622A3}"/>
                </a:ext>
              </a:extLst>
            </p:cNvPr>
            <p:cNvCxnSpPr>
              <a:cxnSpLocks/>
              <a:endCxn id="89" idx="2"/>
            </p:cNvCxnSpPr>
            <p:nvPr/>
          </p:nvCxnSpPr>
          <p:spPr>
            <a:xfrm flipV="1">
              <a:off x="4575975" y="2993735"/>
              <a:ext cx="0" cy="721182"/>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121" name="直接箭头连接符 120">
              <a:extLst>
                <a:ext uri="{FF2B5EF4-FFF2-40B4-BE49-F238E27FC236}">
                  <a16:creationId xmlns:a16="http://schemas.microsoft.com/office/drawing/2014/main" id="{A7E1F41A-699F-4D7F-BDCC-8EBD37C622A3}"/>
                </a:ext>
              </a:extLst>
            </p:cNvPr>
            <p:cNvCxnSpPr>
              <a:cxnSpLocks/>
              <a:endCxn id="99" idx="2"/>
            </p:cNvCxnSpPr>
            <p:nvPr/>
          </p:nvCxnSpPr>
          <p:spPr>
            <a:xfrm flipV="1">
              <a:off x="6327522" y="2993735"/>
              <a:ext cx="0" cy="721182"/>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122" name="直接箭头连接符 121">
              <a:extLst>
                <a:ext uri="{FF2B5EF4-FFF2-40B4-BE49-F238E27FC236}">
                  <a16:creationId xmlns:a16="http://schemas.microsoft.com/office/drawing/2014/main" id="{A7E1F41A-699F-4D7F-BDCC-8EBD37C622A3}"/>
                </a:ext>
              </a:extLst>
            </p:cNvPr>
            <p:cNvCxnSpPr>
              <a:cxnSpLocks/>
              <a:endCxn id="109" idx="2"/>
            </p:cNvCxnSpPr>
            <p:nvPr/>
          </p:nvCxnSpPr>
          <p:spPr>
            <a:xfrm flipV="1">
              <a:off x="8016337" y="2990034"/>
              <a:ext cx="0" cy="724883"/>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cxnSp>
          <p:nvCxnSpPr>
            <p:cNvPr id="123" name="直接箭头连接符 28">
              <a:extLst>
                <a:ext uri="{FF2B5EF4-FFF2-40B4-BE49-F238E27FC236}">
                  <a16:creationId xmlns:a16="http://schemas.microsoft.com/office/drawing/2014/main" id="{A7E1F41A-699F-4D7F-BDCC-8EBD37C622A3}"/>
                </a:ext>
              </a:extLst>
            </p:cNvPr>
            <p:cNvCxnSpPr>
              <a:cxnSpLocks/>
              <a:stCxn id="61" idx="0"/>
            </p:cNvCxnSpPr>
            <p:nvPr/>
          </p:nvCxnSpPr>
          <p:spPr>
            <a:xfrm flipH="1" flipV="1">
              <a:off x="4230188" y="3714916"/>
              <a:ext cx="1" cy="673474"/>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124" name="组合 123">
              <a:extLst>
                <a:ext uri="{FF2B5EF4-FFF2-40B4-BE49-F238E27FC236}">
                  <a16:creationId xmlns:a16="http://schemas.microsoft.com/office/drawing/2014/main" id="{C4EC01C0-9584-4198-8134-4894E18D2EC1}"/>
                </a:ext>
              </a:extLst>
            </p:cNvPr>
            <p:cNvGrpSpPr/>
            <p:nvPr/>
          </p:nvGrpSpPr>
          <p:grpSpPr>
            <a:xfrm>
              <a:off x="526861" y="3268074"/>
              <a:ext cx="537982" cy="261297"/>
              <a:chOff x="477966" y="2916501"/>
              <a:chExt cx="1773218" cy="931739"/>
            </a:xfrm>
          </p:grpSpPr>
          <p:sp>
            <p:nvSpPr>
              <p:cNvPr id="125" name="圆角矩形 17">
                <a:extLst>
                  <a:ext uri="{FF2B5EF4-FFF2-40B4-BE49-F238E27FC236}">
                    <a16:creationId xmlns:a16="http://schemas.microsoft.com/office/drawing/2014/main" id="{291B90A2-EF4B-46E3-BD72-57B63020250E}"/>
                  </a:ext>
                </a:extLst>
              </p:cNvPr>
              <p:cNvSpPr/>
              <p:nvPr/>
            </p:nvSpPr>
            <p:spPr>
              <a:xfrm>
                <a:off x="477966" y="2916501"/>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26" name="矩形 125">
                <a:extLst>
                  <a:ext uri="{FF2B5EF4-FFF2-40B4-BE49-F238E27FC236}">
                    <a16:creationId xmlns:a16="http://schemas.microsoft.com/office/drawing/2014/main" id="{DE98C5F8-A2C1-4D30-8CF1-A32B6E781D1A}"/>
                  </a:ext>
                </a:extLst>
              </p:cNvPr>
              <p:cNvSpPr/>
              <p:nvPr/>
            </p:nvSpPr>
            <p:spPr>
              <a:xfrm>
                <a:off x="489614" y="3025134"/>
                <a:ext cx="1749928" cy="82310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cxnSp>
          <p:nvCxnSpPr>
            <p:cNvPr id="127" name="直接箭头连接符 28">
              <a:extLst>
                <a:ext uri="{FF2B5EF4-FFF2-40B4-BE49-F238E27FC236}">
                  <a16:creationId xmlns:a16="http://schemas.microsoft.com/office/drawing/2014/main" id="{A7E1F41A-699F-4D7F-BDCC-8EBD37C622A3}"/>
                </a:ext>
              </a:extLst>
            </p:cNvPr>
            <p:cNvCxnSpPr>
              <a:cxnSpLocks/>
              <a:stCxn id="125" idx="0"/>
            </p:cNvCxnSpPr>
            <p:nvPr/>
          </p:nvCxnSpPr>
          <p:spPr>
            <a:xfrm flipH="1" flipV="1">
              <a:off x="795349" y="3035168"/>
              <a:ext cx="504" cy="232905"/>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128" name="组合 127">
              <a:extLst>
                <a:ext uri="{FF2B5EF4-FFF2-40B4-BE49-F238E27FC236}">
                  <a16:creationId xmlns:a16="http://schemas.microsoft.com/office/drawing/2014/main" id="{C4EC01C0-9584-4198-8134-4894E18D2EC1}"/>
                </a:ext>
              </a:extLst>
            </p:cNvPr>
            <p:cNvGrpSpPr/>
            <p:nvPr/>
          </p:nvGrpSpPr>
          <p:grpSpPr>
            <a:xfrm>
              <a:off x="2151745" y="3268074"/>
              <a:ext cx="537982" cy="261297"/>
              <a:chOff x="477966" y="2916501"/>
              <a:chExt cx="1773218" cy="931739"/>
            </a:xfrm>
          </p:grpSpPr>
          <p:sp>
            <p:nvSpPr>
              <p:cNvPr id="129" name="圆角矩形 17">
                <a:extLst>
                  <a:ext uri="{FF2B5EF4-FFF2-40B4-BE49-F238E27FC236}">
                    <a16:creationId xmlns:a16="http://schemas.microsoft.com/office/drawing/2014/main" id="{291B90A2-EF4B-46E3-BD72-57B63020250E}"/>
                  </a:ext>
                </a:extLst>
              </p:cNvPr>
              <p:cNvSpPr/>
              <p:nvPr/>
            </p:nvSpPr>
            <p:spPr>
              <a:xfrm>
                <a:off x="477966" y="2916501"/>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0" name="矩形 129">
                <a:extLst>
                  <a:ext uri="{FF2B5EF4-FFF2-40B4-BE49-F238E27FC236}">
                    <a16:creationId xmlns:a16="http://schemas.microsoft.com/office/drawing/2014/main" id="{DE98C5F8-A2C1-4D30-8CF1-A32B6E781D1A}"/>
                  </a:ext>
                </a:extLst>
              </p:cNvPr>
              <p:cNvSpPr/>
              <p:nvPr/>
            </p:nvSpPr>
            <p:spPr>
              <a:xfrm>
                <a:off x="489614" y="3025134"/>
                <a:ext cx="1749928" cy="82310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cxnSp>
          <p:nvCxnSpPr>
            <p:cNvPr id="131" name="直接箭头连接符 28">
              <a:extLst>
                <a:ext uri="{FF2B5EF4-FFF2-40B4-BE49-F238E27FC236}">
                  <a16:creationId xmlns:a16="http://schemas.microsoft.com/office/drawing/2014/main" id="{A7E1F41A-699F-4D7F-BDCC-8EBD37C622A3}"/>
                </a:ext>
              </a:extLst>
            </p:cNvPr>
            <p:cNvCxnSpPr>
              <a:cxnSpLocks/>
              <a:stCxn id="129" idx="0"/>
            </p:cNvCxnSpPr>
            <p:nvPr/>
          </p:nvCxnSpPr>
          <p:spPr>
            <a:xfrm flipH="1" flipV="1">
              <a:off x="2420232" y="3035168"/>
              <a:ext cx="504" cy="232905"/>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132" name="组合 131">
              <a:extLst>
                <a:ext uri="{FF2B5EF4-FFF2-40B4-BE49-F238E27FC236}">
                  <a16:creationId xmlns:a16="http://schemas.microsoft.com/office/drawing/2014/main" id="{C4EC01C0-9584-4198-8134-4894E18D2EC1}"/>
                </a:ext>
              </a:extLst>
            </p:cNvPr>
            <p:cNvGrpSpPr/>
            <p:nvPr/>
          </p:nvGrpSpPr>
          <p:grpSpPr>
            <a:xfrm>
              <a:off x="3925747" y="3272662"/>
              <a:ext cx="537982" cy="261297"/>
              <a:chOff x="477966" y="2916501"/>
              <a:chExt cx="1773218" cy="931739"/>
            </a:xfrm>
          </p:grpSpPr>
          <p:sp>
            <p:nvSpPr>
              <p:cNvPr id="133" name="圆角矩形 17">
                <a:extLst>
                  <a:ext uri="{FF2B5EF4-FFF2-40B4-BE49-F238E27FC236}">
                    <a16:creationId xmlns:a16="http://schemas.microsoft.com/office/drawing/2014/main" id="{291B90A2-EF4B-46E3-BD72-57B63020250E}"/>
                  </a:ext>
                </a:extLst>
              </p:cNvPr>
              <p:cNvSpPr/>
              <p:nvPr/>
            </p:nvSpPr>
            <p:spPr>
              <a:xfrm>
                <a:off x="477966" y="2916501"/>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4" name="矩形 133">
                <a:extLst>
                  <a:ext uri="{FF2B5EF4-FFF2-40B4-BE49-F238E27FC236}">
                    <a16:creationId xmlns:a16="http://schemas.microsoft.com/office/drawing/2014/main" id="{DE98C5F8-A2C1-4D30-8CF1-A32B6E781D1A}"/>
                  </a:ext>
                </a:extLst>
              </p:cNvPr>
              <p:cNvSpPr/>
              <p:nvPr/>
            </p:nvSpPr>
            <p:spPr>
              <a:xfrm>
                <a:off x="489614" y="3025134"/>
                <a:ext cx="1749928" cy="82310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cxnSp>
          <p:nvCxnSpPr>
            <p:cNvPr id="135" name="直接箭头连接符 28">
              <a:extLst>
                <a:ext uri="{FF2B5EF4-FFF2-40B4-BE49-F238E27FC236}">
                  <a16:creationId xmlns:a16="http://schemas.microsoft.com/office/drawing/2014/main" id="{A7E1F41A-699F-4D7F-BDCC-8EBD37C622A3}"/>
                </a:ext>
              </a:extLst>
            </p:cNvPr>
            <p:cNvCxnSpPr>
              <a:cxnSpLocks/>
              <a:stCxn id="133" idx="0"/>
            </p:cNvCxnSpPr>
            <p:nvPr/>
          </p:nvCxnSpPr>
          <p:spPr>
            <a:xfrm flipH="1" flipV="1">
              <a:off x="4194235" y="3039757"/>
              <a:ext cx="504" cy="232905"/>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136" name="组合 135">
              <a:extLst>
                <a:ext uri="{FF2B5EF4-FFF2-40B4-BE49-F238E27FC236}">
                  <a16:creationId xmlns:a16="http://schemas.microsoft.com/office/drawing/2014/main" id="{C4EC01C0-9584-4198-8134-4894E18D2EC1}"/>
                </a:ext>
              </a:extLst>
            </p:cNvPr>
            <p:cNvGrpSpPr/>
            <p:nvPr/>
          </p:nvGrpSpPr>
          <p:grpSpPr>
            <a:xfrm>
              <a:off x="5694608" y="3272662"/>
              <a:ext cx="537982" cy="261297"/>
              <a:chOff x="477966" y="2916501"/>
              <a:chExt cx="1773218" cy="931739"/>
            </a:xfrm>
          </p:grpSpPr>
          <p:sp>
            <p:nvSpPr>
              <p:cNvPr id="137" name="圆角矩形 17">
                <a:extLst>
                  <a:ext uri="{FF2B5EF4-FFF2-40B4-BE49-F238E27FC236}">
                    <a16:creationId xmlns:a16="http://schemas.microsoft.com/office/drawing/2014/main" id="{291B90A2-EF4B-46E3-BD72-57B63020250E}"/>
                  </a:ext>
                </a:extLst>
              </p:cNvPr>
              <p:cNvSpPr/>
              <p:nvPr/>
            </p:nvSpPr>
            <p:spPr>
              <a:xfrm>
                <a:off x="477966" y="2916501"/>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38" name="矩形 137">
                <a:extLst>
                  <a:ext uri="{FF2B5EF4-FFF2-40B4-BE49-F238E27FC236}">
                    <a16:creationId xmlns:a16="http://schemas.microsoft.com/office/drawing/2014/main" id="{DE98C5F8-A2C1-4D30-8CF1-A32B6E781D1A}"/>
                  </a:ext>
                </a:extLst>
              </p:cNvPr>
              <p:cNvSpPr/>
              <p:nvPr/>
            </p:nvSpPr>
            <p:spPr>
              <a:xfrm>
                <a:off x="489614" y="3025134"/>
                <a:ext cx="1749928" cy="82310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cxnSp>
          <p:nvCxnSpPr>
            <p:cNvPr id="139" name="直接箭头连接符 28">
              <a:extLst>
                <a:ext uri="{FF2B5EF4-FFF2-40B4-BE49-F238E27FC236}">
                  <a16:creationId xmlns:a16="http://schemas.microsoft.com/office/drawing/2014/main" id="{A7E1F41A-699F-4D7F-BDCC-8EBD37C622A3}"/>
                </a:ext>
              </a:extLst>
            </p:cNvPr>
            <p:cNvCxnSpPr>
              <a:cxnSpLocks/>
              <a:stCxn id="137" idx="0"/>
            </p:cNvCxnSpPr>
            <p:nvPr/>
          </p:nvCxnSpPr>
          <p:spPr>
            <a:xfrm flipH="1" flipV="1">
              <a:off x="5963095" y="3039757"/>
              <a:ext cx="504" cy="232905"/>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grpSp>
          <p:nvGrpSpPr>
            <p:cNvPr id="140" name="组合 139">
              <a:extLst>
                <a:ext uri="{FF2B5EF4-FFF2-40B4-BE49-F238E27FC236}">
                  <a16:creationId xmlns:a16="http://schemas.microsoft.com/office/drawing/2014/main" id="{C4EC01C0-9584-4198-8134-4894E18D2EC1}"/>
                </a:ext>
              </a:extLst>
            </p:cNvPr>
            <p:cNvGrpSpPr/>
            <p:nvPr/>
          </p:nvGrpSpPr>
          <p:grpSpPr>
            <a:xfrm>
              <a:off x="7350344" y="3268074"/>
              <a:ext cx="537982" cy="261297"/>
              <a:chOff x="477966" y="2916501"/>
              <a:chExt cx="1773218" cy="931739"/>
            </a:xfrm>
          </p:grpSpPr>
          <p:sp>
            <p:nvSpPr>
              <p:cNvPr id="141" name="圆角矩形 17">
                <a:extLst>
                  <a:ext uri="{FF2B5EF4-FFF2-40B4-BE49-F238E27FC236}">
                    <a16:creationId xmlns:a16="http://schemas.microsoft.com/office/drawing/2014/main" id="{291B90A2-EF4B-46E3-BD72-57B63020250E}"/>
                  </a:ext>
                </a:extLst>
              </p:cNvPr>
              <p:cNvSpPr/>
              <p:nvPr/>
            </p:nvSpPr>
            <p:spPr>
              <a:xfrm>
                <a:off x="477966" y="2916501"/>
                <a:ext cx="1773218" cy="74048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42" name="矩形 141">
                <a:extLst>
                  <a:ext uri="{FF2B5EF4-FFF2-40B4-BE49-F238E27FC236}">
                    <a16:creationId xmlns:a16="http://schemas.microsoft.com/office/drawing/2014/main" id="{DE98C5F8-A2C1-4D30-8CF1-A32B6E781D1A}"/>
                  </a:ext>
                </a:extLst>
              </p:cNvPr>
              <p:cNvSpPr/>
              <p:nvPr/>
            </p:nvSpPr>
            <p:spPr>
              <a:xfrm>
                <a:off x="489614" y="3025134"/>
                <a:ext cx="1749928" cy="823106"/>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存储器</a:t>
                </a:r>
              </a:p>
            </p:txBody>
          </p:sp>
        </p:grpSp>
        <p:cxnSp>
          <p:nvCxnSpPr>
            <p:cNvPr id="143" name="直接箭头连接符 28">
              <a:extLst>
                <a:ext uri="{FF2B5EF4-FFF2-40B4-BE49-F238E27FC236}">
                  <a16:creationId xmlns:a16="http://schemas.microsoft.com/office/drawing/2014/main" id="{A7E1F41A-699F-4D7F-BDCC-8EBD37C622A3}"/>
                </a:ext>
              </a:extLst>
            </p:cNvPr>
            <p:cNvCxnSpPr>
              <a:cxnSpLocks/>
              <a:stCxn id="141" idx="0"/>
            </p:cNvCxnSpPr>
            <p:nvPr/>
          </p:nvCxnSpPr>
          <p:spPr>
            <a:xfrm flipH="1" flipV="1">
              <a:off x="7618831" y="3035168"/>
              <a:ext cx="504" cy="232905"/>
            </a:xfrm>
            <a:prstGeom prst="straightConnector1">
              <a:avLst/>
            </a:prstGeom>
            <a:ln w="57150">
              <a:tailEnd type="none"/>
            </a:ln>
          </p:spPr>
          <p:style>
            <a:lnRef idx="3">
              <a:schemeClr val="dk1"/>
            </a:lnRef>
            <a:fillRef idx="0">
              <a:schemeClr val="dk1"/>
            </a:fillRef>
            <a:effectRef idx="2">
              <a:schemeClr val="dk1"/>
            </a:effectRef>
            <a:fontRef idx="minor">
              <a:schemeClr val="tx1"/>
            </a:fontRef>
          </p:style>
        </p:cxnSp>
        <p:sp>
          <p:nvSpPr>
            <p:cNvPr id="144" name="矩形 143">
              <a:extLst>
                <a:ext uri="{FF2B5EF4-FFF2-40B4-BE49-F238E27FC236}">
                  <a16:creationId xmlns:a16="http://schemas.microsoft.com/office/drawing/2014/main" id="{DE98C5F8-A2C1-4D30-8CF1-A32B6E781D1A}"/>
                </a:ext>
              </a:extLst>
            </p:cNvPr>
            <p:cNvSpPr/>
            <p:nvPr/>
          </p:nvSpPr>
          <p:spPr>
            <a:xfrm>
              <a:off x="670422" y="4063840"/>
              <a:ext cx="955374" cy="27800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私有内存</a:t>
              </a:r>
            </a:p>
          </p:txBody>
        </p:sp>
        <p:cxnSp>
          <p:nvCxnSpPr>
            <p:cNvPr id="145" name="直接箭头连接符 28">
              <a:extLst>
                <a:ext uri="{FF2B5EF4-FFF2-40B4-BE49-F238E27FC236}">
                  <a16:creationId xmlns:a16="http://schemas.microsoft.com/office/drawing/2014/main" id="{A7E1F41A-699F-4D7F-BDCC-8EBD37C622A3}"/>
                </a:ext>
              </a:extLst>
            </p:cNvPr>
            <p:cNvCxnSpPr>
              <a:cxnSpLocks/>
            </p:cNvCxnSpPr>
            <p:nvPr/>
          </p:nvCxnSpPr>
          <p:spPr>
            <a:xfrm flipH="1">
              <a:off x="2791305" y="4723085"/>
              <a:ext cx="702142" cy="191218"/>
            </a:xfrm>
            <a:prstGeom prst="straightConnector1">
              <a:avLst/>
            </a:prstGeom>
            <a:ln>
              <a:headEnd type="triangle" w="sm" len="med"/>
              <a:tailEnd type="none"/>
            </a:ln>
          </p:spPr>
          <p:style>
            <a:lnRef idx="3">
              <a:schemeClr val="accent2"/>
            </a:lnRef>
            <a:fillRef idx="0">
              <a:schemeClr val="accent2"/>
            </a:fillRef>
            <a:effectRef idx="2">
              <a:schemeClr val="accent2"/>
            </a:effectRef>
            <a:fontRef idx="minor">
              <a:schemeClr val="tx1"/>
            </a:fontRef>
          </p:style>
        </p:cxnSp>
        <p:sp>
          <p:nvSpPr>
            <p:cNvPr id="146" name="矩形 145">
              <a:extLst>
                <a:ext uri="{FF2B5EF4-FFF2-40B4-BE49-F238E27FC236}">
                  <a16:creationId xmlns:a16="http://schemas.microsoft.com/office/drawing/2014/main" id="{DE98C5F8-A2C1-4D30-8CF1-A32B6E781D1A}"/>
                </a:ext>
              </a:extLst>
            </p:cNvPr>
            <p:cNvSpPr/>
            <p:nvPr/>
          </p:nvSpPr>
          <p:spPr>
            <a:xfrm>
              <a:off x="1604668" y="4754234"/>
              <a:ext cx="955374" cy="278007"/>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n w="0"/>
                  <a:effectLst>
                    <a:outerShdw blurRad="38100" dist="19050" dir="2700000" algn="tl" rotWithShape="0">
                      <a:schemeClr val="dk1">
                        <a:alpha val="40000"/>
                      </a:schemeClr>
                    </a:outerShdw>
                  </a:effectLst>
                  <a:latin typeface="Microsoft YaHei UI" panose="020B0503020204020204" pitchFamily="34" charset="-122"/>
                  <a:ea typeface="Microsoft YaHei UI" panose="020B0503020204020204" pitchFamily="34" charset="-122"/>
                </a:rPr>
                <a:t>共享内存</a:t>
              </a:r>
            </a:p>
          </p:txBody>
        </p:sp>
        <p:cxnSp>
          <p:nvCxnSpPr>
            <p:cNvPr id="147" name="直接箭头连接符 28">
              <a:extLst>
                <a:ext uri="{FF2B5EF4-FFF2-40B4-BE49-F238E27FC236}">
                  <a16:creationId xmlns:a16="http://schemas.microsoft.com/office/drawing/2014/main" id="{A7E1F41A-699F-4D7F-BDCC-8EBD37C622A3}"/>
                </a:ext>
              </a:extLst>
            </p:cNvPr>
            <p:cNvCxnSpPr>
              <a:cxnSpLocks/>
              <a:stCxn id="126" idx="2"/>
            </p:cNvCxnSpPr>
            <p:nvPr/>
          </p:nvCxnSpPr>
          <p:spPr>
            <a:xfrm>
              <a:off x="795853" y="3529371"/>
              <a:ext cx="160955" cy="534469"/>
            </a:xfrm>
            <a:prstGeom prst="straightConnector1">
              <a:avLst/>
            </a:prstGeom>
            <a:ln>
              <a:headEnd type="triangle" w="sm" len="med"/>
              <a:tailEnd type="none"/>
            </a:ln>
          </p:spPr>
          <p:style>
            <a:lnRef idx="3">
              <a:schemeClr val="accent2"/>
            </a:lnRef>
            <a:fillRef idx="0">
              <a:schemeClr val="accent2"/>
            </a:fillRef>
            <a:effectRef idx="2">
              <a:schemeClr val="accent2"/>
            </a:effectRef>
            <a:fontRef idx="minor">
              <a:schemeClr val="tx1"/>
            </a:fontRef>
          </p:style>
        </p:cxnSp>
      </p:grpSp>
      <p:sp>
        <p:nvSpPr>
          <p:cNvPr id="247" name="内容占位符 1">
            <a:extLst>
              <a:ext uri="{FF2B5EF4-FFF2-40B4-BE49-F238E27FC236}">
                <a16:creationId xmlns:a16="http://schemas.microsoft.com/office/drawing/2014/main" id="{04CC8050-A4DC-41A0-A8AF-C52B4CC34510}"/>
              </a:ext>
            </a:extLst>
          </p:cNvPr>
          <p:cNvSpPr txBox="1">
            <a:spLocks/>
          </p:cNvSpPr>
          <p:nvPr/>
        </p:nvSpPr>
        <p:spPr>
          <a:xfrm>
            <a:off x="539628" y="4511865"/>
            <a:ext cx="8145689" cy="192535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t>上图展示了</a:t>
            </a:r>
            <a:r>
              <a:rPr lang="zh-CN" altLang="en-US" sz="2000" b="1" dirty="0"/>
              <a:t>基于多个芯片的集中共享内存系统（带缓存和私有内存）</a:t>
            </a:r>
            <a:endParaRPr lang="en-US" altLang="zh-CN" sz="2000" b="1" dirty="0"/>
          </a:p>
          <a:p>
            <a:r>
              <a:rPr lang="zh-CN" altLang="en-US" sz="2000" dirty="0"/>
              <a:t>与多核芯片不同，这里每个芯片可以认为是一个处理器，将所有的处理器通过</a:t>
            </a:r>
            <a:r>
              <a:rPr lang="zh-CN" altLang="en-US" sz="2000" dirty="0">
                <a:solidFill>
                  <a:srgbClr val="FF0000"/>
                </a:solidFill>
              </a:rPr>
              <a:t>总线或者互连网络</a:t>
            </a:r>
            <a:r>
              <a:rPr lang="zh-CN" altLang="en-US" sz="2000" dirty="0"/>
              <a:t>连接到同一个存储器，而不是在一个芯片的内部，并且每个处理器都有自己的</a:t>
            </a:r>
            <a:r>
              <a:rPr lang="zh-CN" altLang="en-US" sz="2000" dirty="0">
                <a:solidFill>
                  <a:srgbClr val="FF0000"/>
                </a:solidFill>
              </a:rPr>
              <a:t>私有内存和共享内存。</a:t>
            </a:r>
            <a:endParaRPr lang="en-US" altLang="zh-CN" sz="2000" dirty="0">
              <a:solidFill>
                <a:srgbClr val="FF0000"/>
              </a:solidFill>
            </a:endParaRPr>
          </a:p>
        </p:txBody>
      </p:sp>
    </p:spTree>
    <p:extLst>
      <p:ext uri="{BB962C8B-B14F-4D97-AF65-F5344CB8AC3E}">
        <p14:creationId xmlns:p14="http://schemas.microsoft.com/office/powerpoint/2010/main" val="704132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1795338"/>
          </a:xfrm>
        </p:spPr>
        <p:txBody>
          <a:bodyPr>
            <a:normAutofit fontScale="85000" lnSpcReduction="10000"/>
          </a:bodyPr>
          <a:lstStyle/>
          <a:p>
            <a:r>
              <a:rPr lang="zh-CN" altLang="en-US" dirty="0"/>
              <a:t>分布式共享内存系统 </a:t>
            </a:r>
            <a:r>
              <a:rPr lang="en-US" altLang="zh-CN" dirty="0"/>
              <a:t>(Distributed Shared Memory)</a:t>
            </a:r>
            <a:r>
              <a:rPr lang="zh-CN" altLang="en-US" dirty="0"/>
              <a:t>，</a:t>
            </a:r>
            <a:endParaRPr lang="en-US" altLang="zh-CN" dirty="0"/>
          </a:p>
          <a:p>
            <a:pPr lvl="1"/>
            <a:r>
              <a:rPr lang="zh-CN" altLang="en-US" dirty="0"/>
              <a:t>又叫非一致存储访问系统</a:t>
            </a:r>
            <a:r>
              <a:rPr lang="en-US" altLang="zh-CN" dirty="0"/>
              <a:t>(Non-Uniform Memory Access)</a:t>
            </a:r>
            <a:endParaRPr lang="zh-CN" altLang="en-US" dirty="0"/>
          </a:p>
        </p:txBody>
      </p:sp>
      <p:sp>
        <p:nvSpPr>
          <p:cNvPr id="3" name="标题 2"/>
          <p:cNvSpPr>
            <a:spLocks noGrp="1"/>
          </p:cNvSpPr>
          <p:nvPr>
            <p:ph type="title"/>
          </p:nvPr>
        </p:nvSpPr>
        <p:spPr/>
        <p:txBody>
          <a:bodyPr/>
          <a:lstStyle/>
          <a:p>
            <a:r>
              <a:rPr lang="en-US" altLang="zh-CN" dirty="0"/>
              <a:t>2</a:t>
            </a:r>
            <a:r>
              <a:rPr lang="zh-CN" altLang="en-US" dirty="0"/>
              <a:t>）分布式共享内存系统</a:t>
            </a:r>
          </a:p>
        </p:txBody>
      </p:sp>
      <p:sp>
        <p:nvSpPr>
          <p:cNvPr id="4" name="灯片编号占位符 3"/>
          <p:cNvSpPr>
            <a:spLocks noGrp="1"/>
          </p:cNvSpPr>
          <p:nvPr>
            <p:ph type="sldNum" sz="quarter" idx="12"/>
          </p:nvPr>
        </p:nvSpPr>
        <p:spPr/>
        <p:txBody>
          <a:bodyPr/>
          <a:lstStyle/>
          <a:p>
            <a:fld id="{A5846718-CB15-44DC-A3B0-F0ED78D869D1}" type="slidenum">
              <a:rPr lang="en-SG" smtClean="0"/>
              <a:t>42</a:t>
            </a:fld>
            <a:endParaRPr lang="en-SG"/>
          </a:p>
        </p:txBody>
      </p:sp>
      <p:pic>
        <p:nvPicPr>
          <p:cNvPr id="5" name="图片 4"/>
          <p:cNvPicPr>
            <a:picLocks noChangeAspect="1"/>
          </p:cNvPicPr>
          <p:nvPr/>
        </p:nvPicPr>
        <p:blipFill>
          <a:blip r:embed="rId2"/>
          <a:stretch>
            <a:fillRect/>
          </a:stretch>
        </p:blipFill>
        <p:spPr>
          <a:xfrm>
            <a:off x="6562814" y="2708920"/>
            <a:ext cx="1415788" cy="3456384"/>
          </a:xfrm>
          <a:prstGeom prst="rect">
            <a:avLst/>
          </a:prstGeom>
        </p:spPr>
      </p:pic>
      <p:sp>
        <p:nvSpPr>
          <p:cNvPr id="6" name="矩形 5"/>
          <p:cNvSpPr/>
          <p:nvPr/>
        </p:nvSpPr>
        <p:spPr>
          <a:xfrm>
            <a:off x="611560" y="3421449"/>
            <a:ext cx="5616624" cy="1754326"/>
          </a:xfrm>
          <a:prstGeom prst="rect">
            <a:avLst/>
          </a:prstGeom>
        </p:spPr>
        <p:txBody>
          <a:bodyPr wrap="square">
            <a:spAutoFit/>
          </a:bodyPr>
          <a:lstStyle/>
          <a:p>
            <a:pPr marL="285750" indent="-285750">
              <a:buFont typeface="Arial" panose="020B0604020202020204" pitchFamily="34" charset="0"/>
              <a:buChar char="•"/>
            </a:pPr>
            <a:r>
              <a:rPr lang="zh-CN" altLang="en-US" dirty="0"/>
              <a:t>每个处理器都拥有自己的存储器，也可以访问其他节点的存储器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这类系统之所以叫做非一致存储访问系统，是因为每个结点访问</a:t>
            </a:r>
            <a:r>
              <a:rPr lang="zh-CN" altLang="en-US" dirty="0">
                <a:solidFill>
                  <a:srgbClr val="C00000"/>
                </a:solidFill>
              </a:rPr>
              <a:t>本地内存</a:t>
            </a:r>
            <a:r>
              <a:rPr lang="zh-CN" altLang="en-US" dirty="0"/>
              <a:t>和访问其它结点的</a:t>
            </a:r>
            <a:r>
              <a:rPr lang="zh-CN" altLang="en-US" dirty="0">
                <a:solidFill>
                  <a:srgbClr val="C00000"/>
                </a:solidFill>
              </a:rPr>
              <a:t>远程内存</a:t>
            </a:r>
            <a:r>
              <a:rPr lang="zh-CN" altLang="en-US" dirty="0"/>
              <a:t>的</a:t>
            </a:r>
            <a:r>
              <a:rPr lang="zh-CN" altLang="en-US" dirty="0">
                <a:solidFill>
                  <a:srgbClr val="C00000"/>
                </a:solidFill>
              </a:rPr>
              <a:t>延迟是不同的</a:t>
            </a:r>
            <a:r>
              <a:rPr lang="zh-CN" altLang="en-US" dirty="0"/>
              <a:t>。</a:t>
            </a:r>
          </a:p>
        </p:txBody>
      </p:sp>
    </p:spTree>
    <p:extLst>
      <p:ext uri="{BB962C8B-B14F-4D97-AF65-F5344CB8AC3E}">
        <p14:creationId xmlns:p14="http://schemas.microsoft.com/office/powerpoint/2010/main" val="186938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1475656" y="312359"/>
            <a:ext cx="6696744" cy="1143000"/>
          </a:xfrm>
        </p:spPr>
        <p:txBody>
          <a:bodyPr>
            <a:normAutofit fontScale="90000"/>
          </a:bodyPr>
          <a:lstStyle/>
          <a:p>
            <a:pPr algn="l"/>
            <a:r>
              <a:rPr lang="zh-CN" altLang="en-US" dirty="0"/>
              <a:t>分布式共享内存系统的特点</a:t>
            </a:r>
          </a:p>
        </p:txBody>
      </p:sp>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43</a:t>
            </a:fld>
            <a:endParaRPr lang="en-SG"/>
          </a:p>
        </p:txBody>
      </p:sp>
      <p:sp>
        <p:nvSpPr>
          <p:cNvPr id="5" name="内容占位符 1">
            <a:extLst>
              <a:ext uri="{FF2B5EF4-FFF2-40B4-BE49-F238E27FC236}">
                <a16:creationId xmlns:a16="http://schemas.microsoft.com/office/drawing/2014/main" id="{04CC8050-A4DC-41A0-A8AF-C52B4CC34510}"/>
              </a:ext>
            </a:extLst>
          </p:cNvPr>
          <p:cNvSpPr txBox="1">
            <a:spLocks/>
          </p:cNvSpPr>
          <p:nvPr/>
        </p:nvSpPr>
        <p:spPr>
          <a:xfrm>
            <a:off x="564720" y="1556792"/>
            <a:ext cx="8145689" cy="4248472"/>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dirty="0"/>
              <a:t>所有的处理器都能访问一个单一的</a:t>
            </a:r>
            <a:r>
              <a:rPr lang="zh-CN" altLang="en-US" sz="2800" dirty="0">
                <a:solidFill>
                  <a:srgbClr val="FF0000"/>
                </a:solidFill>
              </a:rPr>
              <a:t>地址空间</a:t>
            </a:r>
            <a:r>
              <a:rPr lang="zh-CN" altLang="en-US" sz="2800" dirty="0"/>
              <a:t>。</a:t>
            </a:r>
            <a:endParaRPr lang="en-US" altLang="zh-CN" sz="2800" dirty="0"/>
          </a:p>
          <a:p>
            <a:r>
              <a:rPr lang="zh-CN" altLang="en-US" sz="2800" dirty="0"/>
              <a:t>使用</a:t>
            </a:r>
            <a:r>
              <a:rPr lang="en-US" altLang="zh-CN" sz="2800" dirty="0">
                <a:solidFill>
                  <a:srgbClr val="FF0000"/>
                </a:solidFill>
              </a:rPr>
              <a:t>LOAD</a:t>
            </a:r>
            <a:r>
              <a:rPr lang="zh-CN" altLang="en-US" sz="2800" dirty="0"/>
              <a:t>和</a:t>
            </a:r>
            <a:r>
              <a:rPr lang="en-US" altLang="zh-CN" sz="2800" dirty="0">
                <a:solidFill>
                  <a:srgbClr val="FF0000"/>
                </a:solidFill>
              </a:rPr>
              <a:t>STORE</a:t>
            </a:r>
            <a:r>
              <a:rPr lang="zh-CN" altLang="en-US" sz="2800" dirty="0"/>
              <a:t>指令访问远程内存。</a:t>
            </a:r>
            <a:endParaRPr lang="en-US" altLang="zh-CN" sz="2800" dirty="0"/>
          </a:p>
          <a:p>
            <a:r>
              <a:rPr lang="zh-CN" altLang="en-US" sz="2800" dirty="0"/>
              <a:t>访问远程内存比访问本地内存</a:t>
            </a:r>
            <a:r>
              <a:rPr lang="zh-CN" altLang="en-US" sz="2800" dirty="0">
                <a:solidFill>
                  <a:srgbClr val="C00000"/>
                </a:solidFill>
              </a:rPr>
              <a:t>延迟要高</a:t>
            </a:r>
            <a:r>
              <a:rPr lang="zh-CN" altLang="en-US" sz="2800" dirty="0"/>
              <a:t>。</a:t>
            </a:r>
            <a:endParaRPr lang="en-US" altLang="zh-CN" sz="2800" dirty="0"/>
          </a:p>
          <a:p>
            <a:r>
              <a:rPr lang="zh-CN" altLang="en-US" sz="2800" dirty="0"/>
              <a:t>每个处理器可以使用高速缓存</a:t>
            </a:r>
            <a:endParaRPr lang="en-US" altLang="zh-CN" sz="2800" dirty="0"/>
          </a:p>
          <a:p>
            <a:endParaRPr lang="en-US" altLang="zh-CN" sz="2800" dirty="0"/>
          </a:p>
          <a:p>
            <a:pPr marL="0" indent="0">
              <a:buNone/>
            </a:pPr>
            <a:r>
              <a:rPr lang="zh-CN" altLang="en-US" sz="2000" dirty="0"/>
              <a:t>目前几乎所有的多核心多处理器系统都使用了分布式存储器</a:t>
            </a:r>
            <a:endParaRPr lang="en-US" altLang="zh-CN" sz="2000" dirty="0"/>
          </a:p>
        </p:txBody>
      </p:sp>
    </p:spTree>
    <p:extLst>
      <p:ext uri="{BB962C8B-B14F-4D97-AF65-F5344CB8AC3E}">
        <p14:creationId xmlns:p14="http://schemas.microsoft.com/office/powerpoint/2010/main" val="2314899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44</a:t>
            </a:fld>
            <a:endParaRPr lang="en-SG"/>
          </a:p>
        </p:txBody>
      </p:sp>
      <p:sp>
        <p:nvSpPr>
          <p:cNvPr id="106" name="内容占位符 1">
            <a:extLst>
              <a:ext uri="{FF2B5EF4-FFF2-40B4-BE49-F238E27FC236}">
                <a16:creationId xmlns:a16="http://schemas.microsoft.com/office/drawing/2014/main" id="{04CC8050-A4DC-41A0-A8AF-C52B4CC34510}"/>
              </a:ext>
            </a:extLst>
          </p:cNvPr>
          <p:cNvSpPr txBox="1">
            <a:spLocks/>
          </p:cNvSpPr>
          <p:nvPr/>
        </p:nvSpPr>
        <p:spPr>
          <a:xfrm>
            <a:off x="538467" y="5383019"/>
            <a:ext cx="8145689" cy="962109"/>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t>上图展示了</a:t>
            </a:r>
            <a:r>
              <a:rPr lang="zh-CN" altLang="en-US" sz="2000" b="1" dirty="0"/>
              <a:t>分布式共享内存系统（不带缓存），又叫</a:t>
            </a:r>
            <a:r>
              <a:rPr lang="en-US" altLang="zh-CN" sz="2000" b="1" dirty="0"/>
              <a:t>NC-NUMA(Non Cache)</a:t>
            </a:r>
            <a:r>
              <a:rPr lang="zh-CN" altLang="en-US" sz="2000" b="1" dirty="0"/>
              <a:t>。</a:t>
            </a:r>
            <a:endParaRPr lang="en-US" altLang="zh-CN" sz="2000" b="1" dirty="0"/>
          </a:p>
        </p:txBody>
      </p:sp>
      <p:pic>
        <p:nvPicPr>
          <p:cNvPr id="2" name="图片 1"/>
          <p:cNvPicPr>
            <a:picLocks noChangeAspect="1"/>
          </p:cNvPicPr>
          <p:nvPr/>
        </p:nvPicPr>
        <p:blipFill>
          <a:blip r:embed="rId2"/>
          <a:stretch>
            <a:fillRect/>
          </a:stretch>
        </p:blipFill>
        <p:spPr>
          <a:xfrm>
            <a:off x="540739" y="1340768"/>
            <a:ext cx="7992888" cy="3313379"/>
          </a:xfrm>
          <a:prstGeom prst="rect">
            <a:avLst/>
          </a:prstGeom>
        </p:spPr>
      </p:pic>
    </p:spTree>
    <p:extLst>
      <p:ext uri="{BB962C8B-B14F-4D97-AF65-F5344CB8AC3E}">
        <p14:creationId xmlns:p14="http://schemas.microsoft.com/office/powerpoint/2010/main" val="52324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45</a:t>
            </a:fld>
            <a:endParaRPr lang="en-SG"/>
          </a:p>
        </p:txBody>
      </p:sp>
      <p:pic>
        <p:nvPicPr>
          <p:cNvPr id="105" name="图片 104"/>
          <p:cNvPicPr>
            <a:picLocks noChangeAspect="1"/>
          </p:cNvPicPr>
          <p:nvPr/>
        </p:nvPicPr>
        <p:blipFill>
          <a:blip r:embed="rId2"/>
          <a:stretch>
            <a:fillRect/>
          </a:stretch>
        </p:blipFill>
        <p:spPr>
          <a:xfrm>
            <a:off x="827584" y="332656"/>
            <a:ext cx="7200800" cy="3929315"/>
          </a:xfrm>
          <a:prstGeom prst="rect">
            <a:avLst/>
          </a:prstGeom>
        </p:spPr>
      </p:pic>
      <p:sp>
        <p:nvSpPr>
          <p:cNvPr id="106" name="内容占位符 1">
            <a:extLst>
              <a:ext uri="{FF2B5EF4-FFF2-40B4-BE49-F238E27FC236}">
                <a16:creationId xmlns:a16="http://schemas.microsoft.com/office/drawing/2014/main" id="{04CC8050-A4DC-41A0-A8AF-C52B4CC34510}"/>
              </a:ext>
            </a:extLst>
          </p:cNvPr>
          <p:cNvSpPr txBox="1">
            <a:spLocks/>
          </p:cNvSpPr>
          <p:nvPr/>
        </p:nvSpPr>
        <p:spPr>
          <a:xfrm>
            <a:off x="541111" y="4365104"/>
            <a:ext cx="8145689" cy="2042229"/>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t>上图展示了</a:t>
            </a:r>
            <a:r>
              <a:rPr lang="zh-CN" altLang="en-US" sz="2000" b="1" dirty="0"/>
              <a:t>分布式共享内存系统（带缓存），又叫</a:t>
            </a:r>
            <a:r>
              <a:rPr lang="en-US" altLang="zh-CN" sz="2000" b="1" dirty="0"/>
              <a:t>CC-NUMA(Cache Coherence)</a:t>
            </a:r>
          </a:p>
          <a:p>
            <a:pPr lvl="1"/>
            <a:r>
              <a:rPr lang="zh-CN" altLang="en-US" sz="1600" dirty="0"/>
              <a:t>这两种类型的共享存储器在物理上是分布在</a:t>
            </a:r>
            <a:r>
              <a:rPr lang="zh-CN" altLang="en-US" sz="1600" dirty="0">
                <a:solidFill>
                  <a:srgbClr val="FF0000"/>
                </a:solidFill>
              </a:rPr>
              <a:t>不同的处理器的本地存储器</a:t>
            </a:r>
            <a:r>
              <a:rPr lang="zh-CN" altLang="en-US" sz="1600" dirty="0"/>
              <a:t>之上</a:t>
            </a:r>
            <a:endParaRPr lang="en-US" altLang="zh-CN" sz="1600" dirty="0"/>
          </a:p>
          <a:p>
            <a:pPr lvl="1"/>
            <a:r>
              <a:rPr lang="zh-CN" altLang="en-US" sz="1600" dirty="0"/>
              <a:t>但是他们都通过总线或者互连网络相连接，可以把所有这些本地存储</a:t>
            </a:r>
            <a:r>
              <a:rPr lang="zh-CN" altLang="en-US" sz="1600" b="1" dirty="0">
                <a:solidFill>
                  <a:srgbClr val="C00000"/>
                </a:solidFill>
              </a:rPr>
              <a:t>抽象成一个全局的存储器</a:t>
            </a:r>
            <a:r>
              <a:rPr lang="zh-CN" altLang="en-US" sz="1600" dirty="0"/>
              <a:t>，并能够被任何处理器访问。</a:t>
            </a:r>
            <a:endParaRPr lang="en-US" altLang="zh-CN" sz="1600" dirty="0"/>
          </a:p>
        </p:txBody>
      </p:sp>
    </p:spTree>
    <p:extLst>
      <p:ext uri="{BB962C8B-B14F-4D97-AF65-F5344CB8AC3E}">
        <p14:creationId xmlns:p14="http://schemas.microsoft.com/office/powerpoint/2010/main" val="2663421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82D232-3A87-4187-B2C3-6F2FC056E244}"/>
              </a:ext>
            </a:extLst>
          </p:cNvPr>
          <p:cNvSpPr>
            <a:spLocks noGrp="1"/>
          </p:cNvSpPr>
          <p:nvPr>
            <p:ph type="title"/>
          </p:nvPr>
        </p:nvSpPr>
        <p:spPr>
          <a:xfrm>
            <a:off x="539552" y="2492896"/>
            <a:ext cx="8229600" cy="1143000"/>
          </a:xfrm>
        </p:spPr>
        <p:txBody>
          <a:bodyPr>
            <a:normAutofit/>
          </a:bodyPr>
          <a:lstStyle/>
          <a:p>
            <a:pPr>
              <a:lnSpc>
                <a:spcPct val="150000"/>
              </a:lnSpc>
            </a:pPr>
            <a:r>
              <a:rPr lang="zh-CN" altLang="en-US" dirty="0"/>
              <a:t>（三）分布式内存系统</a:t>
            </a:r>
          </a:p>
        </p:txBody>
      </p:sp>
      <p:sp>
        <p:nvSpPr>
          <p:cNvPr id="4" name="灯片编号占位符 3">
            <a:extLst>
              <a:ext uri="{FF2B5EF4-FFF2-40B4-BE49-F238E27FC236}">
                <a16:creationId xmlns:a16="http://schemas.microsoft.com/office/drawing/2014/main" id="{41DECBD4-1A3B-4C3A-9827-7D5D4ADCF66E}"/>
              </a:ext>
            </a:extLst>
          </p:cNvPr>
          <p:cNvSpPr>
            <a:spLocks noGrp="1"/>
          </p:cNvSpPr>
          <p:nvPr>
            <p:ph type="sldNum" sz="quarter" idx="12"/>
          </p:nvPr>
        </p:nvSpPr>
        <p:spPr/>
        <p:txBody>
          <a:bodyPr/>
          <a:lstStyle/>
          <a:p>
            <a:fld id="{A5846718-CB15-44DC-A3B0-F0ED78D869D1}" type="slidenum">
              <a:rPr lang="en-SG" smtClean="0"/>
              <a:t>46</a:t>
            </a:fld>
            <a:endParaRPr lang="en-SG"/>
          </a:p>
        </p:txBody>
      </p:sp>
    </p:spTree>
    <p:extLst>
      <p:ext uri="{BB962C8B-B14F-4D97-AF65-F5344CB8AC3E}">
        <p14:creationId xmlns:p14="http://schemas.microsoft.com/office/powerpoint/2010/main" val="2126078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1795338"/>
          </a:xfrm>
        </p:spPr>
        <p:txBody>
          <a:bodyPr>
            <a:normAutofit fontScale="85000" lnSpcReduction="20000"/>
          </a:bodyPr>
          <a:lstStyle/>
          <a:p>
            <a:pPr marL="0" indent="0">
              <a:buNone/>
            </a:pPr>
            <a:r>
              <a:rPr lang="zh-CN" altLang="en-US" dirty="0"/>
              <a:t>分布式内存系统可以分为如下两类：</a:t>
            </a:r>
            <a:endParaRPr lang="en-US" altLang="zh-CN" dirty="0"/>
          </a:p>
          <a:p>
            <a:pPr marL="514350" indent="-514350">
              <a:buFont typeface="+mj-ea"/>
              <a:buAutoNum type="circleNumDbPlain"/>
            </a:pPr>
            <a:r>
              <a:rPr lang="zh-CN" altLang="en-US" dirty="0">
                <a:solidFill>
                  <a:srgbClr val="0066CC"/>
                </a:solidFill>
              </a:rPr>
              <a:t>大规模并行处理器系统</a:t>
            </a:r>
            <a:r>
              <a:rPr lang="en-US" altLang="zh-CN" dirty="0">
                <a:solidFill>
                  <a:srgbClr val="0066CC"/>
                </a:solidFill>
              </a:rPr>
              <a:t>(MPP)</a:t>
            </a:r>
          </a:p>
          <a:p>
            <a:pPr marL="514350" indent="-514350">
              <a:buFont typeface="+mj-ea"/>
              <a:buAutoNum type="circleNumDbPlain"/>
            </a:pPr>
            <a:r>
              <a:rPr lang="zh-CN" altLang="en-US" dirty="0">
                <a:solidFill>
                  <a:srgbClr val="0066CC"/>
                </a:solidFill>
              </a:rPr>
              <a:t>工作站机群系统</a:t>
            </a:r>
            <a:r>
              <a:rPr lang="en-US" altLang="zh-CN" dirty="0">
                <a:solidFill>
                  <a:srgbClr val="0066CC"/>
                </a:solidFill>
              </a:rPr>
              <a:t>(COW)</a:t>
            </a:r>
          </a:p>
          <a:p>
            <a:endParaRPr lang="zh-CN" altLang="en-US" dirty="0"/>
          </a:p>
        </p:txBody>
      </p:sp>
      <p:sp>
        <p:nvSpPr>
          <p:cNvPr id="3" name="标题 2"/>
          <p:cNvSpPr>
            <a:spLocks noGrp="1"/>
          </p:cNvSpPr>
          <p:nvPr>
            <p:ph type="title"/>
          </p:nvPr>
        </p:nvSpPr>
        <p:spPr/>
        <p:txBody>
          <a:bodyPr/>
          <a:lstStyle/>
          <a:p>
            <a:r>
              <a:rPr lang="zh-CN" altLang="en-US" dirty="0"/>
              <a:t>分布式内存系统</a:t>
            </a:r>
          </a:p>
        </p:txBody>
      </p:sp>
      <p:sp>
        <p:nvSpPr>
          <p:cNvPr id="4" name="灯片编号占位符 3"/>
          <p:cNvSpPr>
            <a:spLocks noGrp="1"/>
          </p:cNvSpPr>
          <p:nvPr>
            <p:ph type="sldNum" sz="quarter" idx="12"/>
          </p:nvPr>
        </p:nvSpPr>
        <p:spPr/>
        <p:txBody>
          <a:bodyPr/>
          <a:lstStyle/>
          <a:p>
            <a:fld id="{A5846718-CB15-44DC-A3B0-F0ED78D869D1}" type="slidenum">
              <a:rPr lang="en-SG" smtClean="0"/>
              <a:t>47</a:t>
            </a:fld>
            <a:endParaRPr lang="en-SG"/>
          </a:p>
        </p:txBody>
      </p:sp>
      <p:sp>
        <p:nvSpPr>
          <p:cNvPr id="5" name="矩形 4"/>
          <p:cNvSpPr/>
          <p:nvPr/>
        </p:nvSpPr>
        <p:spPr>
          <a:xfrm>
            <a:off x="482839" y="3475220"/>
            <a:ext cx="7978959" cy="2554545"/>
          </a:xfrm>
          <a:prstGeom prst="rect">
            <a:avLst/>
          </a:prstGeom>
        </p:spPr>
        <p:txBody>
          <a:bodyPr wrap="square">
            <a:spAutoFit/>
          </a:bodyPr>
          <a:lstStyle/>
          <a:p>
            <a:pPr marL="285750" indent="-285750">
              <a:buFont typeface="Arial" panose="020B0604020202020204" pitchFamily="34" charset="0"/>
              <a:buChar char="•"/>
            </a:pPr>
            <a:r>
              <a:rPr lang="zh-CN" altLang="en-US" sz="2000" dirty="0"/>
              <a:t>在这种计算机体系结构中，每台计算机使用</a:t>
            </a:r>
            <a:r>
              <a:rPr lang="zh-CN" altLang="en-US" sz="2000" b="1" dirty="0">
                <a:solidFill>
                  <a:srgbClr val="0066CC"/>
                </a:solidFill>
              </a:rPr>
              <a:t>消息机制（如以太网）</a:t>
            </a:r>
            <a:r>
              <a:rPr lang="zh-CN" altLang="en-US" sz="2000" dirty="0"/>
              <a:t>连接起来</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每台计算机都有自己的处理器，每个处理器都有</a:t>
            </a:r>
            <a:r>
              <a:rPr lang="zh-CN" altLang="en-US" sz="2000" b="1" dirty="0">
                <a:solidFill>
                  <a:srgbClr val="FF0000"/>
                </a:solidFill>
              </a:rPr>
              <a:t>自己的私有内存</a:t>
            </a:r>
            <a:r>
              <a:rPr lang="zh-CN" altLang="en-US" sz="2000" dirty="0"/>
              <a:t>，私有内存只提供自己的处理器进行访问</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b="1" dirty="0">
                <a:solidFill>
                  <a:srgbClr val="FF0000"/>
                </a:solidFill>
              </a:rPr>
              <a:t>其他的计算机不能直接访问</a:t>
            </a:r>
            <a:r>
              <a:rPr lang="zh-CN" altLang="en-US" sz="2000" dirty="0"/>
              <a:t>，每个计算机都有自己独立的物理地址空间</a:t>
            </a:r>
          </a:p>
        </p:txBody>
      </p:sp>
    </p:spTree>
    <p:extLst>
      <p:ext uri="{BB962C8B-B14F-4D97-AF65-F5344CB8AC3E}">
        <p14:creationId xmlns:p14="http://schemas.microsoft.com/office/powerpoint/2010/main" val="3801610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395536" y="312359"/>
            <a:ext cx="8229600" cy="1143000"/>
          </a:xfrm>
        </p:spPr>
        <p:txBody>
          <a:bodyPr/>
          <a:lstStyle/>
          <a:p>
            <a:r>
              <a:rPr lang="en-US" altLang="zh-CN" dirty="0"/>
              <a:t>1</a:t>
            </a:r>
            <a:r>
              <a:rPr lang="zh-CN" altLang="en-US" dirty="0"/>
              <a:t>）大规模并行处理系统</a:t>
            </a:r>
          </a:p>
        </p:txBody>
      </p:sp>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48</a:t>
            </a:fld>
            <a:endParaRPr lang="en-SG"/>
          </a:p>
        </p:txBody>
      </p:sp>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564720" y="1455359"/>
            <a:ext cx="8145689" cy="4205889"/>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800" b="1" dirty="0">
                <a:solidFill>
                  <a:srgbClr val="0066CC"/>
                </a:solidFill>
              </a:rPr>
              <a:t>MPP</a:t>
            </a:r>
            <a:r>
              <a:rPr lang="zh-CN" altLang="en-US" sz="2800" b="1" dirty="0">
                <a:solidFill>
                  <a:srgbClr val="0066CC"/>
                </a:solidFill>
              </a:rPr>
              <a:t>：大规模并行处理器（</a:t>
            </a:r>
            <a:r>
              <a:rPr lang="en-US" altLang="zh-CN" sz="2800" b="1" dirty="0">
                <a:solidFill>
                  <a:srgbClr val="0066CC"/>
                </a:solidFill>
              </a:rPr>
              <a:t>Massively Parallel Processors</a:t>
            </a:r>
            <a:r>
              <a:rPr lang="zh-CN" altLang="en-US" sz="2800" b="1" dirty="0">
                <a:solidFill>
                  <a:srgbClr val="0066CC"/>
                </a:solidFill>
              </a:rPr>
              <a:t>）系统</a:t>
            </a:r>
            <a:endParaRPr lang="en-US" altLang="zh-CN" sz="2800" dirty="0">
              <a:solidFill>
                <a:srgbClr val="0066CC"/>
              </a:solidFill>
            </a:endParaRPr>
          </a:p>
          <a:p>
            <a:pPr lvl="1"/>
            <a:r>
              <a:rPr lang="en-US" altLang="zh-CN" sz="2400" dirty="0"/>
              <a:t>MPP</a:t>
            </a:r>
            <a:r>
              <a:rPr lang="zh-CN" altLang="en-US" sz="2400" dirty="0"/>
              <a:t>系统是由成百上千台计算机组成的大规模并行计算机系统</a:t>
            </a:r>
            <a:endParaRPr lang="en-US" altLang="zh-CN" sz="2400" dirty="0"/>
          </a:p>
          <a:p>
            <a:pPr lvl="1"/>
            <a:r>
              <a:rPr lang="zh-CN" altLang="en-US" sz="2400" dirty="0"/>
              <a:t>主要应用于科学技术、工程模拟等以计算为主的科研工作中。</a:t>
            </a:r>
            <a:endParaRPr lang="en-US" altLang="zh-CN" sz="2400" dirty="0"/>
          </a:p>
          <a:p>
            <a:pPr lvl="1"/>
            <a:r>
              <a:rPr lang="zh-CN" altLang="en-US" sz="2400" dirty="0"/>
              <a:t>该系统一般开发困难，价格高，市场有限，是国家和公司综合实力的象征。</a:t>
            </a:r>
            <a:endParaRPr lang="en-US" altLang="zh-CN" sz="2400" dirty="0"/>
          </a:p>
        </p:txBody>
      </p:sp>
    </p:spTree>
    <p:extLst>
      <p:ext uri="{BB962C8B-B14F-4D97-AF65-F5344CB8AC3E}">
        <p14:creationId xmlns:p14="http://schemas.microsoft.com/office/powerpoint/2010/main" val="3470195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大规模并行处理系统基本架构</a:t>
            </a:r>
          </a:p>
        </p:txBody>
      </p:sp>
      <p:sp>
        <p:nvSpPr>
          <p:cNvPr id="4" name="灯片编号占位符 3"/>
          <p:cNvSpPr>
            <a:spLocks noGrp="1"/>
          </p:cNvSpPr>
          <p:nvPr>
            <p:ph type="sldNum" sz="quarter" idx="12"/>
          </p:nvPr>
        </p:nvSpPr>
        <p:spPr/>
        <p:txBody>
          <a:bodyPr/>
          <a:lstStyle/>
          <a:p>
            <a:fld id="{A5846718-CB15-44DC-A3B0-F0ED78D869D1}" type="slidenum">
              <a:rPr lang="en-SG" smtClean="0"/>
              <a:t>49</a:t>
            </a:fld>
            <a:endParaRPr lang="en-SG"/>
          </a:p>
        </p:txBody>
      </p:sp>
      <p:pic>
        <p:nvPicPr>
          <p:cNvPr id="5" name="图片 4"/>
          <p:cNvPicPr>
            <a:picLocks noChangeAspect="1"/>
          </p:cNvPicPr>
          <p:nvPr/>
        </p:nvPicPr>
        <p:blipFill>
          <a:blip r:embed="rId2"/>
          <a:stretch>
            <a:fillRect/>
          </a:stretch>
        </p:blipFill>
        <p:spPr>
          <a:xfrm>
            <a:off x="1835696" y="1268760"/>
            <a:ext cx="5328592" cy="3710365"/>
          </a:xfrm>
          <a:prstGeom prst="rect">
            <a:avLst/>
          </a:prstGeom>
        </p:spPr>
      </p:pic>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457200" y="4931561"/>
            <a:ext cx="8352928" cy="1789914"/>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1800" dirty="0"/>
              <a:t>MPP</a:t>
            </a:r>
            <a:r>
              <a:rPr lang="zh-CN" altLang="en-US" sz="1800" dirty="0"/>
              <a:t>中一般每个节点可以认为是一个</a:t>
            </a:r>
            <a:r>
              <a:rPr lang="zh-CN" altLang="en-US" sz="1800" b="1" dirty="0">
                <a:solidFill>
                  <a:srgbClr val="0066CC"/>
                </a:solidFill>
              </a:rPr>
              <a:t>没有硬盘的计算机</a:t>
            </a:r>
            <a:endParaRPr lang="en-US" altLang="zh-CN" sz="1800" b="1" dirty="0">
              <a:solidFill>
                <a:srgbClr val="0066CC"/>
              </a:solidFill>
            </a:endParaRPr>
          </a:p>
          <a:p>
            <a:r>
              <a:rPr lang="en-US" altLang="zh-CN" sz="1800" dirty="0"/>
              <a:t>MPP</a:t>
            </a:r>
            <a:r>
              <a:rPr lang="zh-CN" altLang="en-US" sz="1800" dirty="0"/>
              <a:t>节点一般只驻留</a:t>
            </a:r>
            <a:r>
              <a:rPr lang="zh-CN" altLang="en-US" sz="1800" dirty="0">
                <a:solidFill>
                  <a:srgbClr val="FF0000"/>
                </a:solidFill>
              </a:rPr>
              <a:t>操作系统内核</a:t>
            </a:r>
            <a:r>
              <a:rPr lang="zh-CN" altLang="en-US" sz="1800" dirty="0"/>
              <a:t>，由一条</a:t>
            </a:r>
            <a:r>
              <a:rPr lang="en-US" altLang="zh-CN" sz="1800" dirty="0"/>
              <a:t>I/O</a:t>
            </a:r>
            <a:r>
              <a:rPr lang="zh-CN" altLang="en-US" sz="1800" dirty="0"/>
              <a:t>总线连接到</a:t>
            </a:r>
            <a:r>
              <a:rPr lang="zh-CN" altLang="en-US" sz="1800" dirty="0">
                <a:solidFill>
                  <a:srgbClr val="FF0000"/>
                </a:solidFill>
              </a:rPr>
              <a:t>同一个硬盘</a:t>
            </a:r>
            <a:r>
              <a:rPr lang="zh-CN" altLang="en-US" sz="1800" dirty="0"/>
              <a:t>上面。</a:t>
            </a:r>
            <a:endParaRPr lang="en-US" altLang="zh-CN" sz="1800" dirty="0"/>
          </a:p>
          <a:p>
            <a:r>
              <a:rPr lang="en-US" altLang="zh-CN" sz="1800" dirty="0"/>
              <a:t>MPP</a:t>
            </a:r>
            <a:r>
              <a:rPr lang="zh-CN" altLang="en-US" sz="1800" dirty="0"/>
              <a:t>使用的网络一般情况不是我们使用的高速以太网，它一般使用制造商专有的</a:t>
            </a:r>
            <a:r>
              <a:rPr lang="zh-CN" altLang="en-US" sz="1800" dirty="0">
                <a:solidFill>
                  <a:srgbClr val="FF0000"/>
                </a:solidFill>
              </a:rPr>
              <a:t>定制高速通信网络</a:t>
            </a:r>
            <a:r>
              <a:rPr lang="zh-CN" altLang="en-US" sz="1800" dirty="0"/>
              <a:t>。</a:t>
            </a:r>
            <a:endParaRPr lang="en-US" altLang="zh-CN" sz="1800" dirty="0"/>
          </a:p>
        </p:txBody>
      </p:sp>
    </p:spTree>
    <p:extLst>
      <p:ext uri="{BB962C8B-B14F-4D97-AF65-F5344CB8AC3E}">
        <p14:creationId xmlns:p14="http://schemas.microsoft.com/office/powerpoint/2010/main" val="264979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4361D5-8ADF-46DB-808B-2139D78C8CE2}"/>
              </a:ext>
            </a:extLst>
          </p:cNvPr>
          <p:cNvSpPr>
            <a:spLocks noGrp="1"/>
          </p:cNvSpPr>
          <p:nvPr>
            <p:ph type="title"/>
          </p:nvPr>
        </p:nvSpPr>
        <p:spPr/>
        <p:txBody>
          <a:bodyPr/>
          <a:lstStyle/>
          <a:p>
            <a:r>
              <a:rPr lang="zh-CN" altLang="en-US" dirty="0"/>
              <a:t>传统计算机分类方法</a:t>
            </a:r>
          </a:p>
        </p:txBody>
      </p:sp>
      <p:sp>
        <p:nvSpPr>
          <p:cNvPr id="4" name="灯片编号占位符 3">
            <a:extLst>
              <a:ext uri="{FF2B5EF4-FFF2-40B4-BE49-F238E27FC236}">
                <a16:creationId xmlns:a16="http://schemas.microsoft.com/office/drawing/2014/main" id="{D23648F4-742D-4E0A-9D15-30289E25A4B8}"/>
              </a:ext>
            </a:extLst>
          </p:cNvPr>
          <p:cNvSpPr>
            <a:spLocks noGrp="1"/>
          </p:cNvSpPr>
          <p:nvPr>
            <p:ph type="sldNum" sz="quarter" idx="12"/>
          </p:nvPr>
        </p:nvSpPr>
        <p:spPr/>
        <p:txBody>
          <a:bodyPr/>
          <a:lstStyle/>
          <a:p>
            <a:fld id="{A5846718-CB15-44DC-A3B0-F0ED78D869D1}" type="slidenum">
              <a:rPr lang="en-SG" smtClean="0"/>
              <a:t>5</a:t>
            </a:fld>
            <a:endParaRPr lang="en-SG"/>
          </a:p>
        </p:txBody>
      </p:sp>
      <p:pic>
        <p:nvPicPr>
          <p:cNvPr id="5" name="Picture 4" descr="https://upload.wikimedia.org/wikipedia/commons/thumb/f/f0/IBM_System3.JPG/800px-IBM_System3.JPG">
            <a:extLst>
              <a:ext uri="{FF2B5EF4-FFF2-40B4-BE49-F238E27FC236}">
                <a16:creationId xmlns:a16="http://schemas.microsoft.com/office/drawing/2014/main" id="{6789F714-83A2-43D0-9480-A764027F0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307" y="1597530"/>
            <a:ext cx="3477031" cy="23730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6/62/IBM_System_Z9_%28type_2094_front%29.jpg">
            <a:extLst>
              <a:ext uri="{FF2B5EF4-FFF2-40B4-BE49-F238E27FC236}">
                <a16:creationId xmlns:a16="http://schemas.microsoft.com/office/drawing/2014/main" id="{AD9D1335-4989-4EC9-BFD8-3B60092DB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786" y="3094599"/>
            <a:ext cx="2133600" cy="261702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06639E9-757E-4328-A627-5E71F6C29331}"/>
              </a:ext>
            </a:extLst>
          </p:cNvPr>
          <p:cNvSpPr/>
          <p:nvPr/>
        </p:nvSpPr>
        <p:spPr>
          <a:xfrm>
            <a:off x="6683896" y="5814940"/>
            <a:ext cx="1872208" cy="707886"/>
          </a:xfrm>
          <a:prstGeom prst="rect">
            <a:avLst/>
          </a:prstGeom>
        </p:spPr>
        <p:txBody>
          <a:bodyPr wrap="square">
            <a:spAutoFit/>
          </a:bodyPr>
          <a:lstStyle/>
          <a:p>
            <a:r>
              <a:rPr lang="en-US" altLang="zh-CN" sz="2000" b="1" dirty="0"/>
              <a:t>IBM Z9(</a:t>
            </a:r>
            <a:r>
              <a:rPr lang="zh-CN" altLang="en-US" sz="2000" b="1" dirty="0"/>
              <a:t>大型机</a:t>
            </a:r>
            <a:r>
              <a:rPr lang="en-US" altLang="zh-CN" sz="2000" b="1" dirty="0"/>
              <a:t>) </a:t>
            </a:r>
          </a:p>
          <a:p>
            <a:endParaRPr lang="zh-CN" altLang="en-US" sz="2000" b="1" dirty="0"/>
          </a:p>
        </p:txBody>
      </p:sp>
      <p:sp>
        <p:nvSpPr>
          <p:cNvPr id="8" name="矩形 7">
            <a:extLst>
              <a:ext uri="{FF2B5EF4-FFF2-40B4-BE49-F238E27FC236}">
                <a16:creationId xmlns:a16="http://schemas.microsoft.com/office/drawing/2014/main" id="{5A4DB953-F656-4C94-B817-4EAF6A8F69DF}"/>
              </a:ext>
            </a:extLst>
          </p:cNvPr>
          <p:cNvSpPr/>
          <p:nvPr/>
        </p:nvSpPr>
        <p:spPr>
          <a:xfrm>
            <a:off x="3226237" y="4187953"/>
            <a:ext cx="2741169" cy="707886"/>
          </a:xfrm>
          <a:prstGeom prst="rect">
            <a:avLst/>
          </a:prstGeom>
        </p:spPr>
        <p:txBody>
          <a:bodyPr wrap="square">
            <a:spAutoFit/>
          </a:bodyPr>
          <a:lstStyle/>
          <a:p>
            <a:r>
              <a:rPr lang="en-US" altLang="zh-CN" sz="2000" b="1" dirty="0"/>
              <a:t>IBM System/3(</a:t>
            </a:r>
            <a:r>
              <a:rPr lang="zh-CN" altLang="en-US" sz="2000" b="1" dirty="0"/>
              <a:t>中型机</a:t>
            </a:r>
            <a:r>
              <a:rPr lang="en-US" altLang="zh-CN" sz="2000" b="1" dirty="0"/>
              <a:t>)  </a:t>
            </a:r>
          </a:p>
          <a:p>
            <a:endParaRPr lang="zh-CN" altLang="en-US" sz="2000" b="1" dirty="0"/>
          </a:p>
        </p:txBody>
      </p:sp>
      <p:pic>
        <p:nvPicPr>
          <p:cNvPr id="9" name="图片 8">
            <a:extLst>
              <a:ext uri="{FF2B5EF4-FFF2-40B4-BE49-F238E27FC236}">
                <a16:creationId xmlns:a16="http://schemas.microsoft.com/office/drawing/2014/main" id="{2CA0D452-18BE-46AE-82D2-8EE21A7922C3}"/>
              </a:ext>
            </a:extLst>
          </p:cNvPr>
          <p:cNvPicPr>
            <a:picLocks noChangeAspect="1"/>
          </p:cNvPicPr>
          <p:nvPr/>
        </p:nvPicPr>
        <p:blipFill>
          <a:blip r:embed="rId4"/>
          <a:stretch>
            <a:fillRect/>
          </a:stretch>
        </p:blipFill>
        <p:spPr>
          <a:xfrm>
            <a:off x="278160" y="2769530"/>
            <a:ext cx="2369056" cy="2708920"/>
          </a:xfrm>
          <a:prstGeom prst="rect">
            <a:avLst/>
          </a:prstGeom>
        </p:spPr>
      </p:pic>
      <p:sp>
        <p:nvSpPr>
          <p:cNvPr id="10" name="矩形 9">
            <a:extLst>
              <a:ext uri="{FF2B5EF4-FFF2-40B4-BE49-F238E27FC236}">
                <a16:creationId xmlns:a16="http://schemas.microsoft.com/office/drawing/2014/main" id="{F4DEBA0B-1BB5-476F-91BC-EED8742C29C5}"/>
              </a:ext>
            </a:extLst>
          </p:cNvPr>
          <p:cNvSpPr/>
          <p:nvPr/>
        </p:nvSpPr>
        <p:spPr>
          <a:xfrm>
            <a:off x="551052" y="5695799"/>
            <a:ext cx="2741169" cy="707886"/>
          </a:xfrm>
          <a:prstGeom prst="rect">
            <a:avLst/>
          </a:prstGeom>
        </p:spPr>
        <p:txBody>
          <a:bodyPr wrap="square">
            <a:spAutoFit/>
          </a:bodyPr>
          <a:lstStyle/>
          <a:p>
            <a:r>
              <a:rPr lang="en-US" altLang="zh-CN" sz="2000" b="1" dirty="0"/>
              <a:t>VAX 11(</a:t>
            </a:r>
            <a:r>
              <a:rPr lang="zh-CN" altLang="en-US" sz="2000" b="1" dirty="0"/>
              <a:t>小型机</a:t>
            </a:r>
            <a:r>
              <a:rPr lang="en-US" altLang="zh-CN" sz="2000" b="1" dirty="0"/>
              <a:t>)  </a:t>
            </a:r>
          </a:p>
          <a:p>
            <a:endParaRPr lang="zh-CN" altLang="en-US" sz="2000" b="1" dirty="0"/>
          </a:p>
        </p:txBody>
      </p:sp>
    </p:spTree>
    <p:extLst>
      <p:ext uri="{BB962C8B-B14F-4D97-AF65-F5344CB8AC3E}">
        <p14:creationId xmlns:p14="http://schemas.microsoft.com/office/powerpoint/2010/main" val="78346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0" y="1417638"/>
            <a:ext cx="8507898" cy="4603650"/>
          </a:xfrm>
        </p:spPr>
        <p:txBody>
          <a:bodyPr>
            <a:normAutofit fontScale="92500"/>
          </a:bodyPr>
          <a:lstStyle/>
          <a:p>
            <a:r>
              <a:rPr lang="en-US" altLang="zh-CN" dirty="0">
                <a:solidFill>
                  <a:srgbClr val="0066CC"/>
                </a:solidFill>
              </a:rPr>
              <a:t>COW</a:t>
            </a:r>
            <a:r>
              <a:rPr lang="zh-CN" altLang="en-US" dirty="0">
                <a:solidFill>
                  <a:srgbClr val="0066CC"/>
                </a:solidFill>
              </a:rPr>
              <a:t>：工作站机群系统 </a:t>
            </a:r>
            <a:r>
              <a:rPr lang="en-US" altLang="zh-CN" dirty="0">
                <a:solidFill>
                  <a:srgbClr val="0066CC"/>
                </a:solidFill>
              </a:rPr>
              <a:t>(Cluster Of Workstations)</a:t>
            </a:r>
          </a:p>
          <a:p>
            <a:pPr lvl="1"/>
            <a:r>
              <a:rPr lang="zh-CN" altLang="en-US" sz="2400" dirty="0"/>
              <a:t>又叫仓库级计算机</a:t>
            </a:r>
            <a:r>
              <a:rPr lang="en-US" altLang="zh-CN" sz="2400" dirty="0"/>
              <a:t>(Workstations Cluster)</a:t>
            </a:r>
          </a:p>
          <a:p>
            <a:pPr lvl="1"/>
            <a:r>
              <a:rPr lang="en-US" altLang="zh-CN" sz="2400" dirty="0"/>
              <a:t>COW</a:t>
            </a:r>
            <a:r>
              <a:rPr lang="zh-CN" altLang="en-US" sz="2400" dirty="0"/>
              <a:t>系统是由大量的家用计算机或者工作站通过商用网络连接在一起而构成的</a:t>
            </a:r>
            <a:r>
              <a:rPr lang="zh-CN" altLang="en-US" sz="2400" dirty="0">
                <a:solidFill>
                  <a:srgbClr val="FF0000"/>
                </a:solidFill>
              </a:rPr>
              <a:t>多计算机系统</a:t>
            </a:r>
            <a:r>
              <a:rPr lang="zh-CN" altLang="en-US" sz="2400" dirty="0"/>
              <a:t>。</a:t>
            </a:r>
            <a:endParaRPr lang="en-US" altLang="zh-CN" sz="2400" dirty="0"/>
          </a:p>
          <a:p>
            <a:pPr lvl="2"/>
            <a:r>
              <a:rPr lang="zh-CN" altLang="en-US" sz="2000" dirty="0"/>
              <a:t>很多大公司的</a:t>
            </a:r>
            <a:r>
              <a:rPr lang="zh-CN" altLang="en-US" sz="2000" dirty="0">
                <a:solidFill>
                  <a:srgbClr val="FF0000"/>
                </a:solidFill>
              </a:rPr>
              <a:t>数据中心</a:t>
            </a:r>
            <a:r>
              <a:rPr lang="zh-CN" altLang="en-US" sz="2000" dirty="0"/>
              <a:t>就是一个典型的例子。</a:t>
            </a:r>
            <a:endParaRPr lang="en-US" altLang="zh-CN" sz="2000" dirty="0"/>
          </a:p>
          <a:p>
            <a:pPr lvl="1"/>
            <a:r>
              <a:rPr lang="zh-CN" altLang="en-US" sz="2400" dirty="0"/>
              <a:t>随着</a:t>
            </a:r>
            <a:r>
              <a:rPr lang="zh-CN" altLang="en-US" sz="2400" dirty="0">
                <a:solidFill>
                  <a:srgbClr val="FF0000"/>
                </a:solidFill>
              </a:rPr>
              <a:t>云计算</a:t>
            </a:r>
            <a:r>
              <a:rPr lang="zh-CN" altLang="en-US" sz="2400" dirty="0"/>
              <a:t>的蓬勃发展，</a:t>
            </a:r>
            <a:r>
              <a:rPr lang="en-US" altLang="zh-CN" sz="2400" dirty="0"/>
              <a:t>COW</a:t>
            </a:r>
            <a:r>
              <a:rPr lang="zh-CN" altLang="en-US" sz="2400" dirty="0"/>
              <a:t>正在变得越来越重要</a:t>
            </a:r>
            <a:endParaRPr lang="en-US" altLang="zh-CN" sz="2400" dirty="0"/>
          </a:p>
          <a:p>
            <a:pPr lvl="2"/>
            <a:r>
              <a:rPr lang="zh-CN" altLang="en-US" sz="2000" dirty="0"/>
              <a:t>相比过去为科学家和工程师们提供高性能计算的角色，现在的</a:t>
            </a:r>
            <a:r>
              <a:rPr lang="en-US" altLang="zh-CN" sz="2000" dirty="0"/>
              <a:t>COW</a:t>
            </a:r>
            <a:r>
              <a:rPr lang="zh-CN" altLang="en-US" sz="2000" dirty="0"/>
              <a:t>已经成为为全世界提供信息技术的基础。</a:t>
            </a:r>
            <a:endParaRPr lang="en-US" altLang="zh-CN" sz="2000" dirty="0"/>
          </a:p>
          <a:p>
            <a:pPr lvl="1"/>
            <a:endParaRPr lang="zh-CN" altLang="en-US" dirty="0"/>
          </a:p>
        </p:txBody>
      </p:sp>
      <p:sp>
        <p:nvSpPr>
          <p:cNvPr id="3" name="标题 2"/>
          <p:cNvSpPr>
            <a:spLocks noGrp="1"/>
          </p:cNvSpPr>
          <p:nvPr>
            <p:ph type="title"/>
          </p:nvPr>
        </p:nvSpPr>
        <p:spPr/>
        <p:txBody>
          <a:bodyPr/>
          <a:lstStyle/>
          <a:p>
            <a:r>
              <a:rPr lang="en-US" altLang="zh-CN" dirty="0"/>
              <a:t>2</a:t>
            </a:r>
            <a:r>
              <a:rPr lang="zh-CN" altLang="en-US" dirty="0"/>
              <a:t>）工作站机群系统</a:t>
            </a:r>
          </a:p>
        </p:txBody>
      </p:sp>
      <p:sp>
        <p:nvSpPr>
          <p:cNvPr id="4" name="灯片编号占位符 3"/>
          <p:cNvSpPr>
            <a:spLocks noGrp="1"/>
          </p:cNvSpPr>
          <p:nvPr>
            <p:ph type="sldNum" sz="quarter" idx="12"/>
          </p:nvPr>
        </p:nvSpPr>
        <p:spPr/>
        <p:txBody>
          <a:bodyPr/>
          <a:lstStyle/>
          <a:p>
            <a:fld id="{A5846718-CB15-44DC-A3B0-F0ED78D869D1}" type="slidenum">
              <a:rPr lang="en-SG" smtClean="0"/>
              <a:t>50</a:t>
            </a:fld>
            <a:endParaRPr lang="en-SG"/>
          </a:p>
        </p:txBody>
      </p:sp>
    </p:spTree>
    <p:extLst>
      <p:ext uri="{BB962C8B-B14F-4D97-AF65-F5344CB8AC3E}">
        <p14:creationId xmlns:p14="http://schemas.microsoft.com/office/powerpoint/2010/main" val="3546593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工作站机群系统的基本架构</a:t>
            </a:r>
          </a:p>
        </p:txBody>
      </p:sp>
      <p:sp>
        <p:nvSpPr>
          <p:cNvPr id="4" name="灯片编号占位符 3"/>
          <p:cNvSpPr>
            <a:spLocks noGrp="1"/>
          </p:cNvSpPr>
          <p:nvPr>
            <p:ph type="sldNum" sz="quarter" idx="12"/>
          </p:nvPr>
        </p:nvSpPr>
        <p:spPr/>
        <p:txBody>
          <a:bodyPr/>
          <a:lstStyle/>
          <a:p>
            <a:fld id="{A5846718-CB15-44DC-A3B0-F0ED78D869D1}" type="slidenum">
              <a:rPr lang="en-SG" smtClean="0"/>
              <a:t>51</a:t>
            </a:fld>
            <a:endParaRPr lang="en-SG"/>
          </a:p>
        </p:txBody>
      </p:sp>
      <p:pic>
        <p:nvPicPr>
          <p:cNvPr id="5" name="图片 4"/>
          <p:cNvPicPr>
            <a:picLocks noChangeAspect="1"/>
          </p:cNvPicPr>
          <p:nvPr/>
        </p:nvPicPr>
        <p:blipFill>
          <a:blip r:embed="rId2"/>
          <a:stretch>
            <a:fillRect/>
          </a:stretch>
        </p:blipFill>
        <p:spPr>
          <a:xfrm>
            <a:off x="1835696" y="1530597"/>
            <a:ext cx="4968552" cy="3831372"/>
          </a:xfrm>
          <a:prstGeom prst="rect">
            <a:avLst/>
          </a:prstGeom>
        </p:spPr>
      </p:pic>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457200" y="5620296"/>
            <a:ext cx="8424936" cy="1237704"/>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000" dirty="0"/>
              <a:t>COW</a:t>
            </a:r>
            <a:r>
              <a:rPr lang="zh-CN" altLang="en-US" sz="2000" dirty="0"/>
              <a:t>中每个节点都可以认为是一台</a:t>
            </a:r>
            <a:r>
              <a:rPr lang="zh-CN" altLang="en-US" sz="2000" dirty="0">
                <a:solidFill>
                  <a:srgbClr val="FF0000"/>
                </a:solidFill>
              </a:rPr>
              <a:t>独立的计算机</a:t>
            </a:r>
            <a:r>
              <a:rPr lang="zh-CN" altLang="en-US" sz="2000" dirty="0"/>
              <a:t>，它们有自己的硬盘、</a:t>
            </a:r>
            <a:r>
              <a:rPr lang="en-US" altLang="zh-CN" sz="2000" dirty="0"/>
              <a:t>CPU</a:t>
            </a:r>
            <a:r>
              <a:rPr lang="zh-CN" altLang="en-US" sz="2000" dirty="0"/>
              <a:t>、存储器等，在商用网络的协作下组成一个工作站机群系统。</a:t>
            </a:r>
          </a:p>
          <a:p>
            <a:endParaRPr lang="en-US" altLang="zh-CN" sz="2000" dirty="0"/>
          </a:p>
        </p:txBody>
      </p:sp>
    </p:spTree>
    <p:extLst>
      <p:ext uri="{BB962C8B-B14F-4D97-AF65-F5344CB8AC3E}">
        <p14:creationId xmlns:p14="http://schemas.microsoft.com/office/powerpoint/2010/main" val="3990933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CC8050-A4DC-41A0-A8AF-C52B4CC34510}"/>
              </a:ext>
            </a:extLst>
          </p:cNvPr>
          <p:cNvSpPr>
            <a:spLocks noGrp="1"/>
          </p:cNvSpPr>
          <p:nvPr>
            <p:ph idx="1"/>
          </p:nvPr>
        </p:nvSpPr>
        <p:spPr>
          <a:xfrm>
            <a:off x="539552" y="4437112"/>
            <a:ext cx="8280920" cy="2132856"/>
          </a:xfrm>
        </p:spPr>
        <p:txBody>
          <a:bodyPr>
            <a:noAutofit/>
          </a:bodyPr>
          <a:lstStyle/>
          <a:p>
            <a:r>
              <a:rPr lang="en-US" altLang="zh-CN" sz="2000" dirty="0"/>
              <a:t>COW</a:t>
            </a:r>
            <a:r>
              <a:rPr lang="zh-CN" altLang="en-US" sz="2000" dirty="0"/>
              <a:t>通常由多个服务器阵列排列而成。</a:t>
            </a:r>
            <a:endParaRPr lang="en-US" altLang="zh-CN" sz="2000" dirty="0"/>
          </a:p>
          <a:p>
            <a:pPr lvl="1"/>
            <a:r>
              <a:rPr lang="zh-CN" altLang="en-US" sz="1600" dirty="0"/>
              <a:t>其中机架是容纳服务器、交换机的外壳框架，一个机架上往往有多个服务器，服务器之间通过机架交换机进行通信。</a:t>
            </a:r>
            <a:endParaRPr lang="en-US" altLang="zh-CN" sz="1600" dirty="0"/>
          </a:p>
          <a:p>
            <a:r>
              <a:rPr lang="zh-CN" altLang="en-US" sz="2000" dirty="0"/>
              <a:t>服务器阵列是由多个机架排列而成，阵列内部机架间通过阵列交换机通信。</a:t>
            </a:r>
            <a:endParaRPr lang="en-US" altLang="zh-CN" sz="2000" dirty="0"/>
          </a:p>
        </p:txBody>
      </p:sp>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323528" y="116632"/>
            <a:ext cx="8229600" cy="1143000"/>
          </a:xfrm>
        </p:spPr>
        <p:txBody>
          <a:bodyPr/>
          <a:lstStyle/>
          <a:p>
            <a:pPr algn="l"/>
            <a:r>
              <a:rPr lang="en-US" altLang="zh-CN" dirty="0"/>
              <a:t>COW</a:t>
            </a:r>
            <a:r>
              <a:rPr lang="zh-CN" altLang="en-US" dirty="0"/>
              <a:t>的交换机层次结构</a:t>
            </a:r>
          </a:p>
        </p:txBody>
      </p:sp>
      <p:pic>
        <p:nvPicPr>
          <p:cNvPr id="4" name="图片 3"/>
          <p:cNvPicPr>
            <a:picLocks noChangeAspect="1"/>
          </p:cNvPicPr>
          <p:nvPr/>
        </p:nvPicPr>
        <p:blipFill>
          <a:blip r:embed="rId2"/>
          <a:stretch>
            <a:fillRect/>
          </a:stretch>
        </p:blipFill>
        <p:spPr>
          <a:xfrm>
            <a:off x="1979712" y="1052736"/>
            <a:ext cx="4824536" cy="3275812"/>
          </a:xfrm>
          <a:prstGeom prst="rect">
            <a:avLst/>
          </a:prstGeom>
        </p:spPr>
      </p:pic>
    </p:spTree>
    <p:extLst>
      <p:ext uri="{BB962C8B-B14F-4D97-AF65-F5344CB8AC3E}">
        <p14:creationId xmlns:p14="http://schemas.microsoft.com/office/powerpoint/2010/main" val="1907223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53</a:t>
            </a:fld>
            <a:endParaRPr lang="en-SG"/>
          </a:p>
        </p:txBody>
      </p:sp>
      <p:pic>
        <p:nvPicPr>
          <p:cNvPr id="2" name="图片 1"/>
          <p:cNvPicPr>
            <a:picLocks noChangeAspect="1"/>
          </p:cNvPicPr>
          <p:nvPr/>
        </p:nvPicPr>
        <p:blipFill>
          <a:blip r:embed="rId2"/>
          <a:stretch>
            <a:fillRect/>
          </a:stretch>
        </p:blipFill>
        <p:spPr>
          <a:xfrm>
            <a:off x="1166552" y="692696"/>
            <a:ext cx="7117450" cy="4752528"/>
          </a:xfrm>
          <a:prstGeom prst="rect">
            <a:avLst/>
          </a:prstGeom>
        </p:spPr>
      </p:pic>
      <p:sp>
        <p:nvSpPr>
          <p:cNvPr id="7" name="矩形 6"/>
          <p:cNvSpPr/>
          <p:nvPr/>
        </p:nvSpPr>
        <p:spPr>
          <a:xfrm>
            <a:off x="2925077" y="5805264"/>
            <a:ext cx="3600400" cy="400110"/>
          </a:xfrm>
          <a:prstGeom prst="rect">
            <a:avLst/>
          </a:prstGeom>
        </p:spPr>
        <p:txBody>
          <a:bodyPr wrap="square">
            <a:spAutoFit/>
          </a:bodyPr>
          <a:lstStyle/>
          <a:p>
            <a:r>
              <a:rPr lang="zh-CN" altLang="en-US" sz="2000" b="1" dirty="0"/>
              <a:t>腾讯云计算数据中心机房</a:t>
            </a:r>
          </a:p>
        </p:txBody>
      </p:sp>
    </p:spTree>
    <p:extLst>
      <p:ext uri="{BB962C8B-B14F-4D97-AF65-F5344CB8AC3E}">
        <p14:creationId xmlns:p14="http://schemas.microsoft.com/office/powerpoint/2010/main" val="3123110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54</a:t>
            </a:fld>
            <a:endParaRPr lang="en-SG"/>
          </a:p>
        </p:txBody>
      </p:sp>
      <p:sp>
        <p:nvSpPr>
          <p:cNvPr id="7" name="矩形 6"/>
          <p:cNvSpPr/>
          <p:nvPr/>
        </p:nvSpPr>
        <p:spPr>
          <a:xfrm>
            <a:off x="3131840" y="4365104"/>
            <a:ext cx="2736304" cy="400110"/>
          </a:xfrm>
          <a:prstGeom prst="rect">
            <a:avLst/>
          </a:prstGeom>
        </p:spPr>
        <p:txBody>
          <a:bodyPr wrap="square">
            <a:spAutoFit/>
          </a:bodyPr>
          <a:lstStyle/>
          <a:p>
            <a:r>
              <a:rPr lang="en-US" altLang="zh-CN" sz="2000" b="1" dirty="0"/>
              <a:t>M$</a:t>
            </a:r>
            <a:r>
              <a:rPr lang="zh-CN" altLang="en-US" sz="2000" b="1" dirty="0"/>
              <a:t>的水下数据中心</a:t>
            </a:r>
          </a:p>
        </p:txBody>
      </p:sp>
      <p:pic>
        <p:nvPicPr>
          <p:cNvPr id="1026" name="Picture 2" descr="https://inside-assets1.inside.com.tw/2020/9/vry9h1nb3mryqpk2fjld0exqg0gza5.jpg?w=730&amp;fit=max&amp;q=80">
            <a:extLst>
              <a:ext uri="{FF2B5EF4-FFF2-40B4-BE49-F238E27FC236}">
                <a16:creationId xmlns:a16="http://schemas.microsoft.com/office/drawing/2014/main" id="{D6837783-DB40-4A41-9353-B104A2A82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620688"/>
            <a:ext cx="6773362" cy="354441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1">
            <a:extLst>
              <a:ext uri="{FF2B5EF4-FFF2-40B4-BE49-F238E27FC236}">
                <a16:creationId xmlns:a16="http://schemas.microsoft.com/office/drawing/2014/main" id="{4DD15E2D-0C90-43ED-88DF-752648AB6183}"/>
              </a:ext>
            </a:extLst>
          </p:cNvPr>
          <p:cNvSpPr>
            <a:spLocks noGrp="1"/>
          </p:cNvSpPr>
          <p:nvPr>
            <p:ph idx="1"/>
          </p:nvPr>
        </p:nvSpPr>
        <p:spPr>
          <a:xfrm>
            <a:off x="323528" y="5157192"/>
            <a:ext cx="8640960" cy="1287420"/>
          </a:xfrm>
        </p:spPr>
        <p:txBody>
          <a:bodyPr>
            <a:noAutofit/>
          </a:bodyPr>
          <a:lstStyle/>
          <a:p>
            <a:r>
              <a:rPr lang="en-US" altLang="zh-CN" sz="2000" dirty="0"/>
              <a:t>COW</a:t>
            </a:r>
            <a:r>
              <a:rPr lang="zh-CN" altLang="en-US" sz="2000" dirty="0"/>
              <a:t>的成本极高，它包含了机房、配电与制冷基础设施，服务器和联网设备，一般情况下一个</a:t>
            </a:r>
            <a:r>
              <a:rPr lang="en-US" altLang="zh-CN" sz="2000" dirty="0"/>
              <a:t>COW</a:t>
            </a:r>
            <a:r>
              <a:rPr lang="zh-CN" altLang="en-US" sz="2000" dirty="0"/>
              <a:t>能够容纳上万台服务器。</a:t>
            </a:r>
            <a:endParaRPr lang="en-US" altLang="zh-CN" sz="2000" dirty="0"/>
          </a:p>
          <a:p>
            <a:endParaRPr lang="en-US" altLang="zh-CN" sz="2000" dirty="0"/>
          </a:p>
        </p:txBody>
      </p:sp>
    </p:spTree>
    <p:extLst>
      <p:ext uri="{BB962C8B-B14F-4D97-AF65-F5344CB8AC3E}">
        <p14:creationId xmlns:p14="http://schemas.microsoft.com/office/powerpoint/2010/main" val="1885269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a:xfrm>
            <a:off x="6553200" y="6572374"/>
            <a:ext cx="2133600" cy="365125"/>
          </a:xfrm>
        </p:spPr>
        <p:txBody>
          <a:bodyPr/>
          <a:lstStyle/>
          <a:p>
            <a:fld id="{A5846718-CB15-44DC-A3B0-F0ED78D869D1}" type="slidenum">
              <a:rPr lang="en-SG" smtClean="0"/>
              <a:t>55</a:t>
            </a:fld>
            <a:endParaRPr lang="en-SG"/>
          </a:p>
        </p:txBody>
      </p:sp>
      <p:sp>
        <p:nvSpPr>
          <p:cNvPr id="6" name="内容占位符 1">
            <a:extLst>
              <a:ext uri="{FF2B5EF4-FFF2-40B4-BE49-F238E27FC236}">
                <a16:creationId xmlns:a16="http://schemas.microsoft.com/office/drawing/2014/main" id="{04CC8050-A4DC-41A0-A8AF-C52B4CC34510}"/>
              </a:ext>
            </a:extLst>
          </p:cNvPr>
          <p:cNvSpPr txBox="1">
            <a:spLocks/>
          </p:cNvSpPr>
          <p:nvPr/>
        </p:nvSpPr>
        <p:spPr>
          <a:xfrm>
            <a:off x="440159" y="4764235"/>
            <a:ext cx="8136904" cy="199346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spcAft>
                <a:spcPts val="600"/>
              </a:spcAft>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20000"/>
              </a:lnSpc>
              <a:spcBef>
                <a:spcPct val="2000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t>根据</a:t>
            </a:r>
            <a:r>
              <a:rPr lang="en-US" altLang="zh-CN" sz="2000" dirty="0"/>
              <a:t>2018</a:t>
            </a:r>
            <a:r>
              <a:rPr lang="zh-CN" altLang="en-US" sz="2000" dirty="0"/>
              <a:t>年</a:t>
            </a:r>
            <a:r>
              <a:rPr lang="en-US" altLang="zh-CN" sz="2000" dirty="0"/>
              <a:t>6</a:t>
            </a:r>
            <a:r>
              <a:rPr lang="zh-CN" altLang="en-US" sz="2000" dirty="0"/>
              <a:t>月全球超级计算机排行榜</a:t>
            </a:r>
            <a:r>
              <a:rPr lang="en-US" altLang="zh-CN" sz="2000" dirty="0"/>
              <a:t>Top500</a:t>
            </a:r>
            <a:r>
              <a:rPr lang="zh-CN" altLang="en-US" sz="2000" dirty="0"/>
              <a:t>名单中，有</a:t>
            </a:r>
            <a:r>
              <a:rPr lang="en-US" altLang="zh-CN" sz="2400" b="1" dirty="0">
                <a:solidFill>
                  <a:srgbClr val="C00000"/>
                </a:solidFill>
              </a:rPr>
              <a:t>437</a:t>
            </a:r>
            <a:r>
              <a:rPr lang="zh-CN" altLang="en-US" sz="2400" b="1" dirty="0">
                <a:solidFill>
                  <a:srgbClr val="C00000"/>
                </a:solidFill>
              </a:rPr>
              <a:t>台</a:t>
            </a:r>
            <a:r>
              <a:rPr lang="zh-CN" altLang="en-US" sz="2000" dirty="0"/>
              <a:t>超算采用的是</a:t>
            </a:r>
            <a:r>
              <a:rPr lang="en-US" altLang="zh-CN" sz="2000" dirty="0">
                <a:solidFill>
                  <a:srgbClr val="0066CC"/>
                </a:solidFill>
              </a:rPr>
              <a:t>COW</a:t>
            </a:r>
            <a:r>
              <a:rPr lang="zh-CN" altLang="en-US" sz="2000" dirty="0">
                <a:solidFill>
                  <a:srgbClr val="0066CC"/>
                </a:solidFill>
              </a:rPr>
              <a:t>架构</a:t>
            </a:r>
            <a:r>
              <a:rPr lang="zh-CN" altLang="en-US" sz="2000" dirty="0"/>
              <a:t>，另外</a:t>
            </a:r>
            <a:r>
              <a:rPr lang="en-US" altLang="zh-CN" sz="2400" b="1" dirty="0">
                <a:solidFill>
                  <a:srgbClr val="C00000"/>
                </a:solidFill>
              </a:rPr>
              <a:t>63</a:t>
            </a:r>
            <a:r>
              <a:rPr lang="zh-CN" altLang="en-US" sz="2400" b="1" dirty="0">
                <a:solidFill>
                  <a:srgbClr val="C00000"/>
                </a:solidFill>
              </a:rPr>
              <a:t>台</a:t>
            </a:r>
            <a:r>
              <a:rPr lang="zh-CN" altLang="en-US" sz="2000" dirty="0"/>
              <a:t>采用的是</a:t>
            </a:r>
            <a:r>
              <a:rPr lang="en-US" altLang="zh-CN" sz="2000" dirty="0">
                <a:solidFill>
                  <a:srgbClr val="0066CC"/>
                </a:solidFill>
              </a:rPr>
              <a:t>MPP</a:t>
            </a:r>
            <a:r>
              <a:rPr lang="zh-CN" altLang="en-US" sz="2000" dirty="0">
                <a:solidFill>
                  <a:srgbClr val="0066CC"/>
                </a:solidFill>
              </a:rPr>
              <a:t>架构</a:t>
            </a:r>
            <a:r>
              <a:rPr lang="zh-CN" altLang="en-US" sz="2000" dirty="0"/>
              <a:t>。</a:t>
            </a:r>
            <a:endParaRPr lang="en-US" altLang="zh-CN" sz="2000" dirty="0"/>
          </a:p>
          <a:p>
            <a:r>
              <a:rPr lang="zh-CN" altLang="en-US" sz="2000" dirty="0"/>
              <a:t>前十名中，有</a:t>
            </a:r>
            <a:r>
              <a:rPr lang="en-US" altLang="zh-CN" sz="2000" dirty="0"/>
              <a:t>6</a:t>
            </a:r>
            <a:r>
              <a:rPr lang="zh-CN" altLang="en-US" sz="2000" dirty="0"/>
              <a:t>名使用的是</a:t>
            </a:r>
            <a:r>
              <a:rPr lang="en-US" altLang="zh-CN" sz="2000" dirty="0"/>
              <a:t>MPP</a:t>
            </a:r>
            <a:r>
              <a:rPr lang="zh-CN" altLang="en-US" sz="2000" dirty="0"/>
              <a:t>架构，中国的神威太湖之光使用的是</a:t>
            </a:r>
            <a:r>
              <a:rPr lang="en-US" altLang="zh-CN" sz="2000" dirty="0"/>
              <a:t>MPP</a:t>
            </a:r>
            <a:r>
              <a:rPr lang="zh-CN" altLang="en-US" sz="2000" dirty="0"/>
              <a:t>架构。</a:t>
            </a:r>
          </a:p>
        </p:txBody>
      </p:sp>
      <p:sp>
        <p:nvSpPr>
          <p:cNvPr id="11" name="矩形 10"/>
          <p:cNvSpPr/>
          <p:nvPr/>
        </p:nvSpPr>
        <p:spPr>
          <a:xfrm>
            <a:off x="2996444" y="4193765"/>
            <a:ext cx="3024335" cy="400110"/>
          </a:xfrm>
          <a:prstGeom prst="rect">
            <a:avLst/>
          </a:prstGeom>
        </p:spPr>
        <p:txBody>
          <a:bodyPr wrap="square">
            <a:spAutoFit/>
          </a:bodyPr>
          <a:lstStyle/>
          <a:p>
            <a:r>
              <a:rPr lang="zh-CN" altLang="en-US" sz="2000" b="1" dirty="0"/>
              <a:t>神威太湖之光超级计算机</a:t>
            </a:r>
          </a:p>
        </p:txBody>
      </p:sp>
      <p:pic>
        <p:nvPicPr>
          <p:cNvPr id="5124" name="Picture 4" descr="神威太湖之光官網[朝聞天下]新聞鏈接– Ayps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98797"/>
            <a:ext cx="5921896" cy="361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83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800" dirty="0"/>
              <a:t>部分</a:t>
            </a:r>
            <a:r>
              <a:rPr lang="en-US" altLang="zh-CN" sz="2800" dirty="0"/>
              <a:t>HPC</a:t>
            </a:r>
            <a:r>
              <a:rPr lang="zh-CN" altLang="en-US" sz="2800" dirty="0"/>
              <a:t>采用的是</a:t>
            </a:r>
            <a:r>
              <a:rPr lang="en-US" altLang="zh-CN" sz="2800" dirty="0">
                <a:solidFill>
                  <a:srgbClr val="0066CC"/>
                </a:solidFill>
              </a:rPr>
              <a:t>COW</a:t>
            </a:r>
            <a:r>
              <a:rPr lang="zh-CN" altLang="en-US" sz="2800" dirty="0">
                <a:solidFill>
                  <a:srgbClr val="0066CC"/>
                </a:solidFill>
              </a:rPr>
              <a:t>的架构，</a:t>
            </a:r>
            <a:r>
              <a:rPr lang="zh-CN" altLang="en-US" sz="2800" dirty="0"/>
              <a:t>但是一般不采用商业互联网和商业芯片，</a:t>
            </a:r>
            <a:r>
              <a:rPr lang="en-US" altLang="zh-CN" sz="2800" dirty="0">
                <a:solidFill>
                  <a:srgbClr val="0066CC"/>
                </a:solidFill>
              </a:rPr>
              <a:t>HPC</a:t>
            </a:r>
            <a:r>
              <a:rPr lang="zh-CN" altLang="en-US" sz="2800" dirty="0">
                <a:solidFill>
                  <a:srgbClr val="0066CC"/>
                </a:solidFill>
              </a:rPr>
              <a:t>一般使用定制的芯片和通信网络</a:t>
            </a:r>
            <a:r>
              <a:rPr lang="zh-CN" altLang="en-US" sz="2800" dirty="0"/>
              <a:t>。</a:t>
            </a:r>
            <a:endParaRPr lang="en-US" altLang="zh-CN" sz="2800" dirty="0"/>
          </a:p>
          <a:p>
            <a:r>
              <a:rPr lang="en-US" altLang="zh-CN" sz="2800" dirty="0"/>
              <a:t>HPC</a:t>
            </a:r>
            <a:r>
              <a:rPr lang="zh-CN" altLang="en-US" sz="2800" dirty="0"/>
              <a:t>强调</a:t>
            </a:r>
            <a:r>
              <a:rPr lang="zh-CN" altLang="en-US" sz="2800" dirty="0">
                <a:solidFill>
                  <a:srgbClr val="0066CC"/>
                </a:solidFill>
              </a:rPr>
              <a:t>线程级并行或数据级并行，</a:t>
            </a:r>
            <a:r>
              <a:rPr lang="zh-CN" altLang="en-US" sz="2800" dirty="0"/>
              <a:t>而</a:t>
            </a:r>
            <a:r>
              <a:rPr lang="en-US" altLang="zh-CN" sz="2800" dirty="0"/>
              <a:t>COW</a:t>
            </a:r>
            <a:r>
              <a:rPr lang="zh-CN" altLang="en-US" sz="2800" dirty="0"/>
              <a:t>则强调</a:t>
            </a:r>
            <a:r>
              <a:rPr lang="zh-CN" altLang="en-US" sz="2800" dirty="0">
                <a:solidFill>
                  <a:srgbClr val="0066CC"/>
                </a:solidFill>
              </a:rPr>
              <a:t>请求级并行</a:t>
            </a:r>
            <a:r>
              <a:rPr lang="zh-CN" altLang="en-US" sz="2800" dirty="0"/>
              <a:t>，即可能有多个网络请求同时访问一台机器。</a:t>
            </a:r>
            <a:endParaRPr lang="en-US" altLang="zh-CN" sz="2800" dirty="0"/>
          </a:p>
          <a:p>
            <a:r>
              <a:rPr lang="en-US" altLang="zh-CN" sz="2800" dirty="0"/>
              <a:t>HPC</a:t>
            </a:r>
            <a:r>
              <a:rPr lang="zh-CN" altLang="en-US" sz="2800" dirty="0"/>
              <a:t>常常满负载持续数周完成</a:t>
            </a:r>
            <a:r>
              <a:rPr lang="zh-CN" altLang="en-US" sz="2800" dirty="0">
                <a:solidFill>
                  <a:srgbClr val="0066CC"/>
                </a:solidFill>
              </a:rPr>
              <a:t>大规模运行作业</a:t>
            </a:r>
            <a:r>
              <a:rPr lang="zh-CN" altLang="en-US" sz="2800" dirty="0"/>
              <a:t>，而</a:t>
            </a:r>
            <a:r>
              <a:rPr lang="en-US" altLang="zh-CN" sz="2800" dirty="0"/>
              <a:t>COW</a:t>
            </a:r>
            <a:r>
              <a:rPr lang="zh-CN" altLang="en-US" sz="2800" dirty="0"/>
              <a:t>是</a:t>
            </a:r>
            <a:r>
              <a:rPr lang="zh-CN" altLang="en-US" sz="2800" dirty="0">
                <a:solidFill>
                  <a:srgbClr val="0066CC"/>
                </a:solidFill>
              </a:rPr>
              <a:t>面向并发请求</a:t>
            </a:r>
            <a:r>
              <a:rPr lang="zh-CN" altLang="en-US" sz="2800" dirty="0"/>
              <a:t>的，通常不会满负载。</a:t>
            </a:r>
            <a:endParaRPr lang="en-US" altLang="zh-CN" sz="2800" dirty="0"/>
          </a:p>
          <a:p>
            <a:endParaRPr lang="zh-CN" altLang="en-US" sz="2800" dirty="0"/>
          </a:p>
        </p:txBody>
      </p:sp>
      <p:sp>
        <p:nvSpPr>
          <p:cNvPr id="3" name="标题 2"/>
          <p:cNvSpPr>
            <a:spLocks noGrp="1"/>
          </p:cNvSpPr>
          <p:nvPr>
            <p:ph type="title"/>
          </p:nvPr>
        </p:nvSpPr>
        <p:spPr/>
        <p:txBody>
          <a:bodyPr/>
          <a:lstStyle/>
          <a:p>
            <a:r>
              <a:rPr lang="en-US" altLang="zh-CN" dirty="0"/>
              <a:t>COW vs. HPC</a:t>
            </a:r>
            <a:endParaRPr lang="zh-CN" altLang="en-US" dirty="0"/>
          </a:p>
        </p:txBody>
      </p:sp>
      <p:sp>
        <p:nvSpPr>
          <p:cNvPr id="4" name="灯片编号占位符 3"/>
          <p:cNvSpPr>
            <a:spLocks noGrp="1"/>
          </p:cNvSpPr>
          <p:nvPr>
            <p:ph type="sldNum" sz="quarter" idx="12"/>
          </p:nvPr>
        </p:nvSpPr>
        <p:spPr/>
        <p:txBody>
          <a:bodyPr/>
          <a:lstStyle/>
          <a:p>
            <a:fld id="{A5846718-CB15-44DC-A3B0-F0ED78D869D1}" type="slidenum">
              <a:rPr lang="en-SG" smtClean="0"/>
              <a:t>56</a:t>
            </a:fld>
            <a:endParaRPr lang="en-SG"/>
          </a:p>
        </p:txBody>
      </p:sp>
    </p:spTree>
    <p:extLst>
      <p:ext uri="{BB962C8B-B14F-4D97-AF65-F5344CB8AC3E}">
        <p14:creationId xmlns:p14="http://schemas.microsoft.com/office/powerpoint/2010/main" val="97024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F82D232-3A87-4187-B2C3-6F2FC056E244}"/>
              </a:ext>
            </a:extLst>
          </p:cNvPr>
          <p:cNvSpPr>
            <a:spLocks noGrp="1"/>
          </p:cNvSpPr>
          <p:nvPr>
            <p:ph type="title"/>
          </p:nvPr>
        </p:nvSpPr>
        <p:spPr>
          <a:xfrm>
            <a:off x="539552" y="2492896"/>
            <a:ext cx="8229600" cy="1143000"/>
          </a:xfrm>
        </p:spPr>
        <p:txBody>
          <a:bodyPr>
            <a:normAutofit/>
          </a:bodyPr>
          <a:lstStyle/>
          <a:p>
            <a:pPr>
              <a:lnSpc>
                <a:spcPct val="150000"/>
              </a:lnSpc>
            </a:pPr>
            <a:r>
              <a:rPr lang="zh-CN" altLang="en-US" dirty="0"/>
              <a:t>（四）非冯诺依曼体系结构系统</a:t>
            </a:r>
          </a:p>
        </p:txBody>
      </p:sp>
      <p:sp>
        <p:nvSpPr>
          <p:cNvPr id="4" name="灯片编号占位符 3">
            <a:extLst>
              <a:ext uri="{FF2B5EF4-FFF2-40B4-BE49-F238E27FC236}">
                <a16:creationId xmlns:a16="http://schemas.microsoft.com/office/drawing/2014/main" id="{41DECBD4-1A3B-4C3A-9827-7D5D4ADCF66E}"/>
              </a:ext>
            </a:extLst>
          </p:cNvPr>
          <p:cNvSpPr>
            <a:spLocks noGrp="1"/>
          </p:cNvSpPr>
          <p:nvPr>
            <p:ph type="sldNum" sz="quarter" idx="12"/>
          </p:nvPr>
        </p:nvSpPr>
        <p:spPr/>
        <p:txBody>
          <a:bodyPr/>
          <a:lstStyle/>
          <a:p>
            <a:fld id="{A5846718-CB15-44DC-A3B0-F0ED78D869D1}" type="slidenum">
              <a:rPr lang="en-SG" smtClean="0"/>
              <a:t>57</a:t>
            </a:fld>
            <a:endParaRPr lang="en-SG"/>
          </a:p>
        </p:txBody>
      </p:sp>
    </p:spTree>
    <p:extLst>
      <p:ext uri="{BB962C8B-B14F-4D97-AF65-F5344CB8AC3E}">
        <p14:creationId xmlns:p14="http://schemas.microsoft.com/office/powerpoint/2010/main" val="3839328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395536" y="312359"/>
            <a:ext cx="8352928" cy="1143000"/>
          </a:xfrm>
        </p:spPr>
        <p:txBody>
          <a:bodyPr>
            <a:normAutofit/>
          </a:bodyPr>
          <a:lstStyle/>
          <a:p>
            <a:r>
              <a:rPr lang="zh-CN" altLang="en-US" dirty="0"/>
              <a:t>传统冯诺依曼体系结构</a:t>
            </a:r>
          </a:p>
        </p:txBody>
      </p:sp>
      <p:sp>
        <p:nvSpPr>
          <p:cNvPr id="4" name="灯片编号占位符 3">
            <a:extLst>
              <a:ext uri="{FF2B5EF4-FFF2-40B4-BE49-F238E27FC236}">
                <a16:creationId xmlns:a16="http://schemas.microsoft.com/office/drawing/2014/main" id="{F72A2237-CBBD-466B-8F89-3F0C8CEC3129}"/>
              </a:ext>
            </a:extLst>
          </p:cNvPr>
          <p:cNvSpPr>
            <a:spLocks noGrp="1"/>
          </p:cNvSpPr>
          <p:nvPr>
            <p:ph type="sldNum" sz="quarter" idx="12"/>
          </p:nvPr>
        </p:nvSpPr>
        <p:spPr/>
        <p:txBody>
          <a:bodyPr/>
          <a:lstStyle/>
          <a:p>
            <a:fld id="{A5846718-CB15-44DC-A3B0-F0ED78D869D1}" type="slidenum">
              <a:rPr lang="en-SG" smtClean="0"/>
              <a:t>58</a:t>
            </a:fld>
            <a:endParaRPr lang="en-SG"/>
          </a:p>
        </p:txBody>
      </p:sp>
      <p:pic>
        <p:nvPicPr>
          <p:cNvPr id="2" name="图片 1">
            <a:extLst>
              <a:ext uri="{FF2B5EF4-FFF2-40B4-BE49-F238E27FC236}">
                <a16:creationId xmlns:a16="http://schemas.microsoft.com/office/drawing/2014/main" id="{BD076321-C4E4-4DCF-99CB-55F293D4DC56}"/>
              </a:ext>
            </a:extLst>
          </p:cNvPr>
          <p:cNvPicPr>
            <a:picLocks noChangeAspect="1"/>
          </p:cNvPicPr>
          <p:nvPr/>
        </p:nvPicPr>
        <p:blipFill>
          <a:blip r:embed="rId2"/>
          <a:stretch>
            <a:fillRect/>
          </a:stretch>
        </p:blipFill>
        <p:spPr>
          <a:xfrm>
            <a:off x="1454025" y="1556792"/>
            <a:ext cx="6112621" cy="4072626"/>
          </a:xfrm>
          <a:prstGeom prst="rect">
            <a:avLst/>
          </a:prstGeom>
        </p:spPr>
      </p:pic>
      <p:sp>
        <p:nvSpPr>
          <p:cNvPr id="8" name="矩形 7">
            <a:extLst>
              <a:ext uri="{FF2B5EF4-FFF2-40B4-BE49-F238E27FC236}">
                <a16:creationId xmlns:a16="http://schemas.microsoft.com/office/drawing/2014/main" id="{A6059676-F015-4594-B35E-1A975A1CBC62}"/>
              </a:ext>
            </a:extLst>
          </p:cNvPr>
          <p:cNvSpPr/>
          <p:nvPr/>
        </p:nvSpPr>
        <p:spPr>
          <a:xfrm>
            <a:off x="2118384" y="5956240"/>
            <a:ext cx="4783902" cy="400110"/>
          </a:xfrm>
          <a:prstGeom prst="rect">
            <a:avLst/>
          </a:prstGeom>
        </p:spPr>
        <p:txBody>
          <a:bodyPr wrap="square">
            <a:spAutoFit/>
          </a:bodyPr>
          <a:lstStyle/>
          <a:p>
            <a:r>
              <a:rPr lang="zh-CN" altLang="en-US" sz="2000" b="1" dirty="0"/>
              <a:t>以运算器为核心的冯诺依曼计算机构成图</a:t>
            </a:r>
          </a:p>
        </p:txBody>
      </p:sp>
    </p:spTree>
    <p:extLst>
      <p:ext uri="{BB962C8B-B14F-4D97-AF65-F5344CB8AC3E}">
        <p14:creationId xmlns:p14="http://schemas.microsoft.com/office/powerpoint/2010/main" val="1904103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CC8050-A4DC-41A0-A8AF-C52B4CC34510}"/>
              </a:ext>
            </a:extLst>
          </p:cNvPr>
          <p:cNvSpPr>
            <a:spLocks noGrp="1"/>
          </p:cNvSpPr>
          <p:nvPr>
            <p:ph idx="1"/>
          </p:nvPr>
        </p:nvSpPr>
        <p:spPr>
          <a:xfrm>
            <a:off x="436406" y="1412776"/>
            <a:ext cx="8145689" cy="4680520"/>
          </a:xfrm>
        </p:spPr>
        <p:txBody>
          <a:bodyPr>
            <a:noAutofit/>
          </a:bodyPr>
          <a:lstStyle/>
          <a:p>
            <a:r>
              <a:rPr lang="zh-CN" altLang="en-US" sz="2800" dirty="0"/>
              <a:t>单处理机结构，机器以</a:t>
            </a:r>
            <a:r>
              <a:rPr lang="zh-CN" altLang="en-US" sz="2800" dirty="0">
                <a:solidFill>
                  <a:srgbClr val="0066CC"/>
                </a:solidFill>
              </a:rPr>
              <a:t>运算器</a:t>
            </a:r>
            <a:r>
              <a:rPr lang="zh-CN" altLang="en-US" sz="2800" dirty="0"/>
              <a:t>为中心 </a:t>
            </a:r>
            <a:endParaRPr lang="en-US" altLang="zh-CN" sz="2800" dirty="0"/>
          </a:p>
          <a:p>
            <a:r>
              <a:rPr lang="zh-CN" altLang="en-US" sz="2800" dirty="0"/>
              <a:t>采用</a:t>
            </a:r>
            <a:r>
              <a:rPr lang="zh-CN" altLang="en-US" sz="2800" dirty="0">
                <a:solidFill>
                  <a:srgbClr val="0066CC"/>
                </a:solidFill>
              </a:rPr>
              <a:t>程序存储</a:t>
            </a:r>
            <a:r>
              <a:rPr lang="zh-CN" altLang="en-US" sz="2800" dirty="0"/>
              <a:t>思想</a:t>
            </a:r>
            <a:r>
              <a:rPr lang="en-US" altLang="zh-CN" sz="2800" dirty="0"/>
              <a:t> </a:t>
            </a:r>
          </a:p>
          <a:p>
            <a:r>
              <a:rPr lang="zh-CN" altLang="en-US" sz="2800" dirty="0">
                <a:solidFill>
                  <a:srgbClr val="0066CC"/>
                </a:solidFill>
              </a:rPr>
              <a:t>指令和数据无差别</a:t>
            </a:r>
            <a:r>
              <a:rPr lang="zh-CN" altLang="en-US" sz="2800" dirty="0"/>
              <a:t>的存储在存储器内 </a:t>
            </a:r>
            <a:endParaRPr lang="en-US" altLang="zh-CN" sz="2800" dirty="0"/>
          </a:p>
          <a:p>
            <a:r>
              <a:rPr lang="zh-CN" altLang="en-US" sz="2800" dirty="0"/>
              <a:t>数据以</a:t>
            </a:r>
            <a:r>
              <a:rPr lang="zh-CN" altLang="en-US" sz="2800" dirty="0">
                <a:solidFill>
                  <a:srgbClr val="0066CC"/>
                </a:solidFill>
              </a:rPr>
              <a:t>二进制形式</a:t>
            </a:r>
            <a:r>
              <a:rPr lang="zh-CN" altLang="en-US" sz="2800" dirty="0"/>
              <a:t>表示</a:t>
            </a:r>
            <a:r>
              <a:rPr lang="en-US" altLang="zh-CN" sz="2800" dirty="0"/>
              <a:t> </a:t>
            </a:r>
          </a:p>
          <a:p>
            <a:r>
              <a:rPr lang="zh-CN" altLang="en-US" sz="2800" dirty="0"/>
              <a:t>软件和硬件</a:t>
            </a:r>
            <a:r>
              <a:rPr lang="zh-CN" altLang="en-US" sz="2800" dirty="0">
                <a:solidFill>
                  <a:srgbClr val="0066CC"/>
                </a:solidFill>
              </a:rPr>
              <a:t>完全分离</a:t>
            </a:r>
            <a:r>
              <a:rPr lang="en-US" altLang="zh-CN" sz="2800" dirty="0"/>
              <a:t> </a:t>
            </a:r>
          </a:p>
          <a:p>
            <a:r>
              <a:rPr lang="zh-CN" altLang="en-US" sz="2800" dirty="0"/>
              <a:t>指令由</a:t>
            </a:r>
            <a:r>
              <a:rPr lang="zh-CN" altLang="en-US" sz="2800" dirty="0">
                <a:solidFill>
                  <a:srgbClr val="0066CC"/>
                </a:solidFill>
              </a:rPr>
              <a:t>操作码和操作数</a:t>
            </a:r>
            <a:r>
              <a:rPr lang="zh-CN" altLang="en-US" sz="2800" dirty="0"/>
              <a:t>组成</a:t>
            </a:r>
            <a:endParaRPr lang="en-US" altLang="zh-CN" sz="2800" dirty="0"/>
          </a:p>
          <a:p>
            <a:r>
              <a:rPr lang="zh-CN" altLang="en-US" sz="2800" dirty="0"/>
              <a:t>指令都是</a:t>
            </a:r>
            <a:r>
              <a:rPr lang="zh-CN" altLang="en-US" sz="2800" dirty="0">
                <a:solidFill>
                  <a:srgbClr val="0066CC"/>
                </a:solidFill>
              </a:rPr>
              <a:t>顺序执行</a:t>
            </a:r>
            <a:r>
              <a:rPr lang="zh-CN" altLang="en-US" sz="2800" dirty="0"/>
              <a:t>的 </a:t>
            </a:r>
            <a:endParaRPr lang="en-US" altLang="zh-CN" sz="2800" dirty="0"/>
          </a:p>
        </p:txBody>
      </p:sp>
      <p:sp>
        <p:nvSpPr>
          <p:cNvPr id="3" name="标题 2">
            <a:extLst>
              <a:ext uri="{FF2B5EF4-FFF2-40B4-BE49-F238E27FC236}">
                <a16:creationId xmlns:a16="http://schemas.microsoft.com/office/drawing/2014/main" id="{E3B8D47F-81B7-41FE-9930-CDA78D4ED902}"/>
              </a:ext>
            </a:extLst>
          </p:cNvPr>
          <p:cNvSpPr>
            <a:spLocks noGrp="1"/>
          </p:cNvSpPr>
          <p:nvPr>
            <p:ph type="title"/>
          </p:nvPr>
        </p:nvSpPr>
        <p:spPr>
          <a:xfrm>
            <a:off x="458759" y="194418"/>
            <a:ext cx="8229600" cy="1143000"/>
          </a:xfrm>
        </p:spPr>
        <p:txBody>
          <a:bodyPr/>
          <a:lstStyle/>
          <a:p>
            <a:r>
              <a:rPr lang="zh-CN" altLang="en-US" dirty="0"/>
              <a:t>冯诺依曼体系结构的特点</a:t>
            </a:r>
          </a:p>
        </p:txBody>
      </p:sp>
      <p:pic>
        <p:nvPicPr>
          <p:cNvPr id="4" name="图片 3"/>
          <p:cNvPicPr>
            <a:picLocks noChangeAspect="1"/>
          </p:cNvPicPr>
          <p:nvPr/>
        </p:nvPicPr>
        <p:blipFill>
          <a:blip r:embed="rId2"/>
          <a:stretch>
            <a:fillRect/>
          </a:stretch>
        </p:blipFill>
        <p:spPr>
          <a:xfrm>
            <a:off x="5470352" y="3717032"/>
            <a:ext cx="3218007" cy="1457752"/>
          </a:xfrm>
          <a:prstGeom prst="rect">
            <a:avLst/>
          </a:prstGeom>
        </p:spPr>
      </p:pic>
    </p:spTree>
    <p:extLst>
      <p:ext uri="{BB962C8B-B14F-4D97-AF65-F5344CB8AC3E}">
        <p14:creationId xmlns:p14="http://schemas.microsoft.com/office/powerpoint/2010/main" val="322774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41F550-5EE5-4822-944F-D1CAA0BD738D}"/>
              </a:ext>
            </a:extLst>
          </p:cNvPr>
          <p:cNvSpPr>
            <a:spLocks noGrp="1"/>
          </p:cNvSpPr>
          <p:nvPr>
            <p:ph idx="1"/>
          </p:nvPr>
        </p:nvSpPr>
        <p:spPr/>
        <p:txBody>
          <a:bodyPr>
            <a:normAutofit lnSpcReduction="10000"/>
          </a:bodyPr>
          <a:lstStyle/>
          <a:p>
            <a:r>
              <a:rPr lang="zh-CN" altLang="en-US" dirty="0"/>
              <a:t>存在的缺陷：</a:t>
            </a:r>
            <a:endParaRPr lang="en-US" altLang="zh-CN" dirty="0"/>
          </a:p>
          <a:p>
            <a:pPr lvl="1"/>
            <a:r>
              <a:rPr lang="zh-CN" altLang="en-US" dirty="0"/>
              <a:t>由于计算机硬件技术的发展，</a:t>
            </a:r>
            <a:r>
              <a:rPr lang="zh-CN" altLang="en-US" dirty="0">
                <a:solidFill>
                  <a:srgbClr val="0066CC"/>
                </a:solidFill>
              </a:rPr>
              <a:t>划分标准需随时间变化</a:t>
            </a:r>
            <a:endParaRPr lang="en-US" altLang="zh-CN" dirty="0">
              <a:solidFill>
                <a:srgbClr val="0066CC"/>
              </a:solidFill>
            </a:endParaRPr>
          </a:p>
          <a:p>
            <a:pPr lvl="1"/>
            <a:r>
              <a:rPr lang="zh-CN" altLang="en-US" dirty="0"/>
              <a:t>这样分类不能反映机器的</a:t>
            </a:r>
            <a:r>
              <a:rPr lang="zh-CN" altLang="en-US" dirty="0">
                <a:solidFill>
                  <a:srgbClr val="0066CC"/>
                </a:solidFill>
              </a:rPr>
              <a:t>系统结构特征</a:t>
            </a:r>
            <a:endParaRPr lang="en-US" altLang="zh-CN" dirty="0">
              <a:solidFill>
                <a:srgbClr val="0066CC"/>
              </a:solidFill>
            </a:endParaRPr>
          </a:p>
          <a:p>
            <a:r>
              <a:rPr lang="zh-CN" altLang="en-US" dirty="0"/>
              <a:t>弗林分类法的提出：</a:t>
            </a:r>
            <a:endParaRPr lang="en-US" altLang="zh-CN" dirty="0"/>
          </a:p>
          <a:p>
            <a:pPr lvl="1"/>
            <a:r>
              <a:rPr lang="zh-CN" altLang="en-US" dirty="0"/>
              <a:t>为了解决原有分类方法的缺点，</a:t>
            </a:r>
            <a:r>
              <a:rPr lang="en-US" altLang="zh-CN" dirty="0"/>
              <a:t>1972</a:t>
            </a:r>
            <a:r>
              <a:rPr lang="zh-CN" altLang="en-US" dirty="0"/>
              <a:t>年</a:t>
            </a:r>
            <a:r>
              <a:rPr lang="en-US" altLang="zh-CN" dirty="0"/>
              <a:t>Michael J. Flynn</a:t>
            </a:r>
            <a:r>
              <a:rPr lang="zh-CN" altLang="en-US" dirty="0"/>
              <a:t>提出了一种</a:t>
            </a:r>
            <a:r>
              <a:rPr lang="zh-CN" altLang="en-US" dirty="0">
                <a:solidFill>
                  <a:srgbClr val="0066CC"/>
                </a:solidFill>
              </a:rPr>
              <a:t>基于数据流和指令流</a:t>
            </a:r>
            <a:r>
              <a:rPr lang="zh-CN" altLang="en-US" dirty="0"/>
              <a:t>的并行性关系的分类方法</a:t>
            </a:r>
          </a:p>
        </p:txBody>
      </p:sp>
      <p:sp>
        <p:nvSpPr>
          <p:cNvPr id="3" name="标题 2">
            <a:extLst>
              <a:ext uri="{FF2B5EF4-FFF2-40B4-BE49-F238E27FC236}">
                <a16:creationId xmlns:a16="http://schemas.microsoft.com/office/drawing/2014/main" id="{8E4361D5-8ADF-46DB-808B-2139D78C8CE2}"/>
              </a:ext>
            </a:extLst>
          </p:cNvPr>
          <p:cNvSpPr>
            <a:spLocks noGrp="1"/>
          </p:cNvSpPr>
          <p:nvPr>
            <p:ph type="title"/>
          </p:nvPr>
        </p:nvSpPr>
        <p:spPr/>
        <p:txBody>
          <a:bodyPr/>
          <a:lstStyle/>
          <a:p>
            <a:r>
              <a:rPr lang="zh-CN" altLang="en-US" dirty="0"/>
              <a:t>传统分类方法的缺陷</a:t>
            </a:r>
          </a:p>
        </p:txBody>
      </p:sp>
      <p:sp>
        <p:nvSpPr>
          <p:cNvPr id="4" name="灯片编号占位符 3">
            <a:extLst>
              <a:ext uri="{FF2B5EF4-FFF2-40B4-BE49-F238E27FC236}">
                <a16:creationId xmlns:a16="http://schemas.microsoft.com/office/drawing/2014/main" id="{D23648F4-742D-4E0A-9D15-30289E25A4B8}"/>
              </a:ext>
            </a:extLst>
          </p:cNvPr>
          <p:cNvSpPr>
            <a:spLocks noGrp="1"/>
          </p:cNvSpPr>
          <p:nvPr>
            <p:ph type="sldNum" sz="quarter" idx="12"/>
          </p:nvPr>
        </p:nvSpPr>
        <p:spPr/>
        <p:txBody>
          <a:bodyPr/>
          <a:lstStyle/>
          <a:p>
            <a:fld id="{A5846718-CB15-44DC-A3B0-F0ED78D869D1}" type="slidenum">
              <a:rPr lang="en-SG" smtClean="0"/>
              <a:t>6</a:t>
            </a:fld>
            <a:endParaRPr lang="en-SG"/>
          </a:p>
        </p:txBody>
      </p:sp>
    </p:spTree>
    <p:extLst>
      <p:ext uri="{BB962C8B-B14F-4D97-AF65-F5344CB8AC3E}">
        <p14:creationId xmlns:p14="http://schemas.microsoft.com/office/powerpoint/2010/main" val="116071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arn(inVertical)">
                                      <p:cBhvr>
                                        <p:cTn id="7" dur="500"/>
                                        <p:tgtEl>
                                          <p:spTgt spid="2">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arn(inVertical)">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19865" cy="4938712"/>
          </a:xfrm>
        </p:spPr>
        <p:txBody>
          <a:bodyPr>
            <a:normAutofit fontScale="70000" lnSpcReduction="20000"/>
          </a:bodyPr>
          <a:lstStyle/>
          <a:p>
            <a:r>
              <a:rPr lang="zh-CN" altLang="en-US" dirty="0"/>
              <a:t>传统的冯</a:t>
            </a:r>
            <a:r>
              <a:rPr lang="en-US" altLang="zh-CN" dirty="0"/>
              <a:t>·</a:t>
            </a:r>
            <a:r>
              <a:rPr lang="zh-CN" altLang="en-US" dirty="0"/>
              <a:t>诺依曼型计算机的缺点：</a:t>
            </a:r>
            <a:endParaRPr lang="en-US" altLang="zh-CN" dirty="0"/>
          </a:p>
          <a:p>
            <a:pPr lvl="1"/>
            <a:r>
              <a:rPr lang="zh-CN" altLang="en-US" dirty="0"/>
              <a:t>从本质上讲是</a:t>
            </a:r>
            <a:r>
              <a:rPr lang="zh-CN" altLang="en-US" b="1" dirty="0">
                <a:solidFill>
                  <a:srgbClr val="0066CC"/>
                </a:solidFill>
              </a:rPr>
              <a:t>采取串行顺序处理</a:t>
            </a:r>
            <a:r>
              <a:rPr lang="zh-CN" altLang="en-US" dirty="0"/>
              <a:t>的工作机制</a:t>
            </a:r>
            <a:endParaRPr lang="en-US" altLang="zh-CN" dirty="0"/>
          </a:p>
          <a:p>
            <a:pPr lvl="2"/>
            <a:r>
              <a:rPr lang="zh-CN" altLang="en-US" dirty="0"/>
              <a:t>即使有关数据已经准备好，也必须逐条执行指令序列</a:t>
            </a:r>
            <a:endParaRPr lang="en-US" altLang="zh-CN" dirty="0"/>
          </a:p>
          <a:p>
            <a:pPr lvl="1"/>
            <a:r>
              <a:rPr lang="zh-CN" altLang="en-US" dirty="0"/>
              <a:t>指令与数据在</a:t>
            </a:r>
            <a:r>
              <a:rPr lang="zh-CN" altLang="en-US" b="1" dirty="0">
                <a:solidFill>
                  <a:srgbClr val="0066CC"/>
                </a:solidFill>
              </a:rPr>
              <a:t>同一存储器</a:t>
            </a:r>
            <a:endParaRPr lang="en-US" altLang="zh-CN" b="1" dirty="0">
              <a:solidFill>
                <a:srgbClr val="0066CC"/>
              </a:solidFill>
            </a:endParaRPr>
          </a:p>
          <a:p>
            <a:pPr lvl="2"/>
            <a:r>
              <a:rPr lang="zh-CN" altLang="en-US" dirty="0"/>
              <a:t>在高速运行时，不能达到同时取指令和取操作数，从而形成了</a:t>
            </a:r>
            <a:r>
              <a:rPr lang="zh-CN" altLang="en-US" b="1" dirty="0">
                <a:solidFill>
                  <a:srgbClr val="FF0000"/>
                </a:solidFill>
              </a:rPr>
              <a:t>传输过程的瓶颈</a:t>
            </a:r>
            <a:endParaRPr lang="en-US" altLang="zh-CN" b="1" dirty="0">
              <a:solidFill>
                <a:srgbClr val="FF0000"/>
              </a:solidFill>
            </a:endParaRPr>
          </a:p>
          <a:p>
            <a:pPr lvl="2"/>
            <a:endParaRPr lang="en-US" altLang="zh-CN" dirty="0"/>
          </a:p>
          <a:p>
            <a:r>
              <a:rPr lang="zh-CN" altLang="en-US" dirty="0"/>
              <a:t>非诺依曼化的探讨：</a:t>
            </a:r>
            <a:endParaRPr lang="en-US" altLang="zh-CN" dirty="0"/>
          </a:p>
          <a:p>
            <a:pPr lvl="1"/>
            <a:r>
              <a:rPr lang="zh-CN" altLang="en-US" dirty="0"/>
              <a:t>对传统冯</a:t>
            </a:r>
            <a:r>
              <a:rPr lang="en-US" altLang="zh-CN" dirty="0"/>
              <a:t>·</a:t>
            </a:r>
            <a:r>
              <a:rPr lang="zh-CN" altLang="en-US" dirty="0"/>
              <a:t>诺依曼机进行改造，如采用多个处理部件形成流水处理</a:t>
            </a:r>
            <a:endParaRPr lang="en-US" altLang="zh-CN" dirty="0"/>
          </a:p>
          <a:p>
            <a:pPr lvl="1"/>
            <a:r>
              <a:rPr lang="zh-CN" altLang="en-US" dirty="0"/>
              <a:t>用多个冯</a:t>
            </a:r>
            <a:r>
              <a:rPr lang="en-US" altLang="zh-CN" dirty="0"/>
              <a:t>·</a:t>
            </a:r>
            <a:r>
              <a:rPr lang="zh-CN" altLang="en-US" dirty="0"/>
              <a:t>诺依曼机组成多机系统，支持并行算法结构</a:t>
            </a:r>
            <a:endParaRPr lang="en-US" altLang="zh-CN" dirty="0"/>
          </a:p>
          <a:p>
            <a:pPr lvl="1"/>
            <a:r>
              <a:rPr lang="zh-CN" altLang="en-US" dirty="0"/>
              <a:t>从根本上改变冯</a:t>
            </a:r>
            <a:r>
              <a:rPr lang="en-US" altLang="zh-CN" dirty="0"/>
              <a:t>·</a:t>
            </a:r>
            <a:r>
              <a:rPr lang="zh-CN" altLang="en-US" dirty="0"/>
              <a:t>诺依曼机的控制流驱动方式，如采用数据流</a:t>
            </a:r>
          </a:p>
        </p:txBody>
      </p:sp>
      <p:sp>
        <p:nvSpPr>
          <p:cNvPr id="3" name="标题 2"/>
          <p:cNvSpPr>
            <a:spLocks noGrp="1"/>
          </p:cNvSpPr>
          <p:nvPr>
            <p:ph type="title"/>
          </p:nvPr>
        </p:nvSpPr>
        <p:spPr/>
        <p:txBody>
          <a:bodyPr/>
          <a:lstStyle/>
          <a:p>
            <a:r>
              <a:rPr lang="zh-CN" altLang="en-US" dirty="0"/>
              <a:t>非冯诺依曼结构出现的原因</a:t>
            </a:r>
          </a:p>
        </p:txBody>
      </p:sp>
      <p:sp>
        <p:nvSpPr>
          <p:cNvPr id="4" name="灯片编号占位符 3"/>
          <p:cNvSpPr>
            <a:spLocks noGrp="1"/>
          </p:cNvSpPr>
          <p:nvPr>
            <p:ph type="sldNum" sz="quarter" idx="12"/>
          </p:nvPr>
        </p:nvSpPr>
        <p:spPr/>
        <p:txBody>
          <a:bodyPr/>
          <a:lstStyle/>
          <a:p>
            <a:fld id="{A5846718-CB15-44DC-A3B0-F0ED78D869D1}" type="slidenum">
              <a:rPr lang="en-SG" smtClean="0"/>
              <a:t>60</a:t>
            </a:fld>
            <a:endParaRPr lang="en-SG"/>
          </a:p>
        </p:txBody>
      </p:sp>
    </p:spTree>
    <p:extLst>
      <p:ext uri="{BB962C8B-B14F-4D97-AF65-F5344CB8AC3E}">
        <p14:creationId xmlns:p14="http://schemas.microsoft.com/office/powerpoint/2010/main" val="11626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Effect transition="in" filter="fade">
                                      <p:cBhvr>
                                        <p:cTn id="13" dur="500"/>
                                        <p:tgtEl>
                                          <p:spTgt spid="2">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9" end="9"/>
                                            </p:txEl>
                                          </p:spTgt>
                                        </p:tgtEl>
                                        <p:attrNameLst>
                                          <p:attrName>style.visibility</p:attrName>
                                        </p:attrNameLst>
                                      </p:cBhvr>
                                      <p:to>
                                        <p:strVal val="visible"/>
                                      </p:to>
                                    </p:set>
                                    <p:animEffect transition="in" filter="fade">
                                      <p:cBhvr>
                                        <p:cTn id="1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2371402"/>
          </a:xfrm>
        </p:spPr>
        <p:txBody>
          <a:bodyPr>
            <a:normAutofit fontScale="70000" lnSpcReduction="20000"/>
          </a:bodyPr>
          <a:lstStyle/>
          <a:p>
            <a:r>
              <a:rPr lang="zh-CN" altLang="en-US" dirty="0">
                <a:solidFill>
                  <a:srgbClr val="0066CC"/>
                </a:solidFill>
              </a:rPr>
              <a:t>哈佛结构</a:t>
            </a:r>
            <a:r>
              <a:rPr lang="en-US" altLang="zh-CN" dirty="0"/>
              <a:t>(Harvard architecture)</a:t>
            </a:r>
            <a:r>
              <a:rPr lang="zh-CN" altLang="en-US" dirty="0"/>
              <a:t>是一种典型的非冯诺依曼结构</a:t>
            </a:r>
            <a:endParaRPr lang="en-US" altLang="zh-CN" dirty="0"/>
          </a:p>
          <a:p>
            <a:pPr lvl="1"/>
            <a:r>
              <a:rPr lang="zh-CN" altLang="en-US" dirty="0"/>
              <a:t>哈佛结构是一种将</a:t>
            </a:r>
            <a:r>
              <a:rPr lang="zh-CN" altLang="en-US" b="1" dirty="0">
                <a:solidFill>
                  <a:srgbClr val="0066CC"/>
                </a:solidFill>
              </a:rPr>
              <a:t>程序指令存储和数据存储分开</a:t>
            </a:r>
            <a:r>
              <a:rPr lang="zh-CN" altLang="en-US" dirty="0"/>
              <a:t>的存储器结构，</a:t>
            </a:r>
            <a:endParaRPr lang="en-US" altLang="zh-CN" dirty="0"/>
          </a:p>
          <a:p>
            <a:pPr lvl="2"/>
            <a:r>
              <a:rPr lang="zh-CN" altLang="en-US" dirty="0"/>
              <a:t>它的主要特点是将程序和数据存储在不同的存储空间中，即程序存储器和数据存储器是两个独立的存储器，每个存储器独立编址、独立访问</a:t>
            </a:r>
            <a:endParaRPr lang="en-US" altLang="zh-CN" dirty="0"/>
          </a:p>
          <a:p>
            <a:pPr lvl="1"/>
            <a:r>
              <a:rPr lang="zh-CN" altLang="en-US" dirty="0"/>
              <a:t>目的是为了减轻程序运行时的访存瓶颈，极大的</a:t>
            </a:r>
            <a:r>
              <a:rPr lang="zh-CN" altLang="en-US" b="1" dirty="0">
                <a:solidFill>
                  <a:srgbClr val="0066CC"/>
                </a:solidFill>
              </a:rPr>
              <a:t>方便了并行处理</a:t>
            </a:r>
            <a:r>
              <a:rPr lang="zh-CN" altLang="en-US" dirty="0"/>
              <a:t>。</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哈佛结构</a:t>
            </a:r>
          </a:p>
        </p:txBody>
      </p:sp>
      <p:sp>
        <p:nvSpPr>
          <p:cNvPr id="4" name="灯片编号占位符 3"/>
          <p:cNvSpPr>
            <a:spLocks noGrp="1"/>
          </p:cNvSpPr>
          <p:nvPr>
            <p:ph type="sldNum" sz="quarter" idx="12"/>
          </p:nvPr>
        </p:nvSpPr>
        <p:spPr/>
        <p:txBody>
          <a:bodyPr/>
          <a:lstStyle/>
          <a:p>
            <a:fld id="{A5846718-CB15-44DC-A3B0-F0ED78D869D1}" type="slidenum">
              <a:rPr lang="en-SG" smtClean="0"/>
              <a:t>61</a:t>
            </a:fld>
            <a:endParaRPr lang="en-SG"/>
          </a:p>
        </p:txBody>
      </p:sp>
      <p:sp>
        <p:nvSpPr>
          <p:cNvPr id="6" name="矩形 5">
            <a:extLst>
              <a:ext uri="{FF2B5EF4-FFF2-40B4-BE49-F238E27FC236}">
                <a16:creationId xmlns:a16="http://schemas.microsoft.com/office/drawing/2014/main" id="{D86865FF-CF47-4F8D-9E0C-EDAC1FEB4AAD}"/>
              </a:ext>
            </a:extLst>
          </p:cNvPr>
          <p:cNvSpPr/>
          <p:nvPr/>
        </p:nvSpPr>
        <p:spPr>
          <a:xfrm>
            <a:off x="3829158" y="6106390"/>
            <a:ext cx="1225766" cy="400110"/>
          </a:xfrm>
          <a:prstGeom prst="rect">
            <a:avLst/>
          </a:prstGeom>
        </p:spPr>
        <p:txBody>
          <a:bodyPr wrap="square">
            <a:spAutoFit/>
          </a:bodyPr>
          <a:lstStyle/>
          <a:p>
            <a:r>
              <a:rPr lang="zh-CN" altLang="en-US" sz="2000" b="1" dirty="0"/>
              <a:t>哈佛结构</a:t>
            </a:r>
          </a:p>
        </p:txBody>
      </p:sp>
      <p:pic>
        <p:nvPicPr>
          <p:cNvPr id="7" name="图片 6"/>
          <p:cNvPicPr>
            <a:picLocks noChangeAspect="1"/>
          </p:cNvPicPr>
          <p:nvPr/>
        </p:nvPicPr>
        <p:blipFill>
          <a:blip r:embed="rId2"/>
          <a:stretch>
            <a:fillRect/>
          </a:stretch>
        </p:blipFill>
        <p:spPr>
          <a:xfrm>
            <a:off x="1907704" y="3501008"/>
            <a:ext cx="5832648" cy="2474601"/>
          </a:xfrm>
          <a:prstGeom prst="rect">
            <a:avLst/>
          </a:prstGeom>
        </p:spPr>
      </p:pic>
    </p:spTree>
    <p:extLst>
      <p:ext uri="{BB962C8B-B14F-4D97-AF65-F5344CB8AC3E}">
        <p14:creationId xmlns:p14="http://schemas.microsoft.com/office/powerpoint/2010/main" val="3591330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1651322"/>
          </a:xfrm>
        </p:spPr>
        <p:txBody>
          <a:bodyPr>
            <a:normAutofit fontScale="70000" lnSpcReduction="20000"/>
          </a:bodyPr>
          <a:lstStyle/>
          <a:p>
            <a:r>
              <a:rPr lang="zh-CN" altLang="en-US" b="0" dirty="0"/>
              <a:t>改进型哈佛结构虽然也使用两个不同的存储器，但它把两个存储器的地址总线合并了，数据总线也进行了合并</a:t>
            </a:r>
            <a:endParaRPr lang="en-US" altLang="zh-CN" b="0" dirty="0"/>
          </a:p>
          <a:p>
            <a:pPr lvl="1"/>
            <a:r>
              <a:rPr lang="zh-CN" altLang="en-US" b="0" dirty="0"/>
              <a:t>即原来的哈佛结构需要４条不同的总线，改进后需要</a:t>
            </a:r>
            <a:r>
              <a:rPr lang="zh-CN" altLang="en-US" b="1" dirty="0">
                <a:solidFill>
                  <a:srgbClr val="0066CC"/>
                </a:solidFill>
              </a:rPr>
              <a:t>两条总线</a:t>
            </a:r>
            <a:r>
              <a:rPr lang="zh-CN" altLang="en-US" b="0" dirty="0"/>
              <a:t>。</a:t>
            </a:r>
            <a:endParaRPr lang="zh-CN" altLang="en-US" dirty="0"/>
          </a:p>
        </p:txBody>
      </p:sp>
      <p:sp>
        <p:nvSpPr>
          <p:cNvPr id="3" name="标题 2"/>
          <p:cNvSpPr>
            <a:spLocks noGrp="1"/>
          </p:cNvSpPr>
          <p:nvPr>
            <p:ph type="title"/>
          </p:nvPr>
        </p:nvSpPr>
        <p:spPr/>
        <p:txBody>
          <a:bodyPr/>
          <a:lstStyle/>
          <a:p>
            <a:r>
              <a:rPr lang="zh-CN" altLang="en-US" dirty="0"/>
              <a:t>改进型哈佛结构</a:t>
            </a:r>
          </a:p>
        </p:txBody>
      </p:sp>
      <p:sp>
        <p:nvSpPr>
          <p:cNvPr id="4" name="灯片编号占位符 3"/>
          <p:cNvSpPr>
            <a:spLocks noGrp="1"/>
          </p:cNvSpPr>
          <p:nvPr>
            <p:ph type="sldNum" sz="quarter" idx="12"/>
          </p:nvPr>
        </p:nvSpPr>
        <p:spPr/>
        <p:txBody>
          <a:bodyPr/>
          <a:lstStyle/>
          <a:p>
            <a:fld id="{A5846718-CB15-44DC-A3B0-F0ED78D869D1}" type="slidenum">
              <a:rPr lang="en-SG" smtClean="0"/>
              <a:t>62</a:t>
            </a:fld>
            <a:endParaRPr lang="en-SG"/>
          </a:p>
        </p:txBody>
      </p:sp>
      <p:pic>
        <p:nvPicPr>
          <p:cNvPr id="5" name="图片 4"/>
          <p:cNvPicPr>
            <a:picLocks noChangeAspect="1"/>
          </p:cNvPicPr>
          <p:nvPr/>
        </p:nvPicPr>
        <p:blipFill>
          <a:blip r:embed="rId2"/>
          <a:stretch>
            <a:fillRect/>
          </a:stretch>
        </p:blipFill>
        <p:spPr>
          <a:xfrm>
            <a:off x="1259632" y="2848533"/>
            <a:ext cx="4762263" cy="2754834"/>
          </a:xfrm>
          <a:prstGeom prst="rect">
            <a:avLst/>
          </a:prstGeom>
        </p:spPr>
      </p:pic>
      <p:sp>
        <p:nvSpPr>
          <p:cNvPr id="6" name="矩形 5"/>
          <p:cNvSpPr/>
          <p:nvPr/>
        </p:nvSpPr>
        <p:spPr>
          <a:xfrm>
            <a:off x="1259632" y="5877272"/>
            <a:ext cx="7056784" cy="738664"/>
          </a:xfrm>
          <a:prstGeom prst="rect">
            <a:avLst/>
          </a:prstGeom>
        </p:spPr>
        <p:txBody>
          <a:bodyPr wrap="square">
            <a:spAutoFit/>
          </a:bodyPr>
          <a:lstStyle/>
          <a:p>
            <a:pPr marL="285750" indent="-285750">
              <a:buFont typeface="Arial" panose="020B0604020202020204" pitchFamily="34" charset="0"/>
              <a:buChar char="•"/>
            </a:pPr>
            <a:r>
              <a:rPr lang="zh-CN" altLang="en-US" sz="1400" dirty="0"/>
              <a:t>利用公用地址总线访问两个存储模块</a:t>
            </a:r>
            <a:endParaRPr lang="en-US" altLang="zh-CN" sz="1400" dirty="0"/>
          </a:p>
          <a:p>
            <a:pPr marL="285750" indent="-285750">
              <a:buFont typeface="Arial" panose="020B0604020202020204" pitchFamily="34" charset="0"/>
              <a:buChar char="•"/>
            </a:pPr>
            <a:r>
              <a:rPr lang="zh-CN" altLang="en-US" sz="1400" dirty="0"/>
              <a:t>公用数据总线则被用来完成程序存储模块或数据存储模块与CPU之间的数据传输</a:t>
            </a:r>
            <a:endParaRPr lang="en-US" altLang="zh-CN" sz="1400" dirty="0"/>
          </a:p>
          <a:p>
            <a:pPr marL="285750" indent="-285750">
              <a:buFont typeface="Arial" panose="020B0604020202020204" pitchFamily="34" charset="0"/>
              <a:buChar char="•"/>
            </a:pPr>
            <a:r>
              <a:rPr lang="zh-CN" altLang="en-US" sz="1400" dirty="0"/>
              <a:t>两条总线由程序存储器和数据存储器分时共用 </a:t>
            </a:r>
          </a:p>
        </p:txBody>
      </p:sp>
      <p:sp>
        <p:nvSpPr>
          <p:cNvPr id="7" name="文本框 6"/>
          <p:cNvSpPr txBox="1"/>
          <p:nvPr/>
        </p:nvSpPr>
        <p:spPr>
          <a:xfrm>
            <a:off x="6300192" y="3734906"/>
            <a:ext cx="2631333" cy="954107"/>
          </a:xfrm>
          <a:prstGeom prst="rect">
            <a:avLst/>
          </a:prstGeom>
          <a:solidFill>
            <a:schemeClr val="accent4">
              <a:lumMod val="40000"/>
              <a:lumOff val="60000"/>
            </a:schemeClr>
          </a:solidFill>
        </p:spPr>
        <p:txBody>
          <a:bodyPr wrap="square" rtlCol="0">
            <a:spAutoFit/>
          </a:bodyPr>
          <a:lstStyle/>
          <a:p>
            <a:pPr algn="ctr"/>
            <a:r>
              <a:rPr lang="zh-CN" altLang="en-US" sz="1400" dirty="0"/>
              <a:t>哈佛结构下，一个地址对应两个位置，一个是对应程序指令，一个对应数据，具体取决于走哪个总线，来确定访问的空间</a:t>
            </a:r>
          </a:p>
        </p:txBody>
      </p:sp>
    </p:spTree>
    <p:extLst>
      <p:ext uri="{BB962C8B-B14F-4D97-AF65-F5344CB8AC3E}">
        <p14:creationId xmlns:p14="http://schemas.microsoft.com/office/powerpoint/2010/main" val="3921350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0" y="1417638"/>
            <a:ext cx="8291873" cy="2587426"/>
          </a:xfrm>
        </p:spPr>
        <p:txBody>
          <a:bodyPr>
            <a:normAutofit fontScale="70000" lnSpcReduction="20000"/>
          </a:bodyPr>
          <a:lstStyle/>
          <a:p>
            <a:r>
              <a:rPr lang="en-US" altLang="zh-CN" dirty="0"/>
              <a:t>ARM</a:t>
            </a:r>
            <a:r>
              <a:rPr lang="zh-CN" altLang="en-US" dirty="0"/>
              <a:t>架构就是目前一种常见的基于哈佛结构的架构</a:t>
            </a:r>
            <a:endParaRPr lang="en-US" altLang="zh-CN" dirty="0"/>
          </a:p>
          <a:p>
            <a:pPr lvl="1"/>
            <a:r>
              <a:rPr lang="zh-CN" altLang="en-US" dirty="0"/>
              <a:t>它广泛的应用于</a:t>
            </a:r>
            <a:r>
              <a:rPr lang="zh-CN" altLang="en-US" dirty="0">
                <a:solidFill>
                  <a:srgbClr val="0066CC"/>
                </a:solidFill>
              </a:rPr>
              <a:t>嵌入式设备和移动设备</a:t>
            </a:r>
            <a:r>
              <a:rPr lang="zh-CN" altLang="en-US" dirty="0"/>
              <a:t>中</a:t>
            </a:r>
            <a:endParaRPr lang="en-US" altLang="zh-CN" dirty="0"/>
          </a:p>
          <a:p>
            <a:pPr lvl="2"/>
            <a:r>
              <a:rPr lang="en-US" altLang="zh-CN" dirty="0"/>
              <a:t>ARM7</a:t>
            </a:r>
            <a:r>
              <a:rPr lang="zh-CN" altLang="en-US" dirty="0"/>
              <a:t>使用冯诺依曼架构，</a:t>
            </a:r>
            <a:r>
              <a:rPr lang="en-US" altLang="zh-CN" dirty="0"/>
              <a:t>ARM9</a:t>
            </a:r>
            <a:r>
              <a:rPr lang="zh-CN" altLang="en-US" dirty="0"/>
              <a:t>、</a:t>
            </a:r>
            <a:r>
              <a:rPr lang="en-US" altLang="zh-CN" dirty="0"/>
              <a:t>ARM10</a:t>
            </a:r>
            <a:r>
              <a:rPr lang="zh-CN" altLang="en-US" dirty="0"/>
              <a:t>、</a:t>
            </a:r>
            <a:r>
              <a:rPr lang="en-US" altLang="zh-CN" dirty="0"/>
              <a:t>ARM11</a:t>
            </a:r>
            <a:r>
              <a:rPr lang="zh-CN" altLang="en-US" dirty="0"/>
              <a:t>使用哈佛架构</a:t>
            </a:r>
            <a:endParaRPr lang="en-US" altLang="zh-CN" dirty="0"/>
          </a:p>
          <a:p>
            <a:pPr lvl="1"/>
            <a:r>
              <a:rPr lang="zh-CN" altLang="en-US" dirty="0"/>
              <a:t>现代通用处理器基本都是采用</a:t>
            </a:r>
            <a:r>
              <a:rPr lang="zh-CN" altLang="en-US" dirty="0">
                <a:solidFill>
                  <a:srgbClr val="0066CC"/>
                </a:solidFill>
              </a:rPr>
              <a:t>内部类哈佛结构</a:t>
            </a:r>
            <a:r>
              <a:rPr lang="zh-CN" altLang="en-US" dirty="0"/>
              <a:t>，</a:t>
            </a:r>
            <a:r>
              <a:rPr lang="zh-CN" altLang="en-US" dirty="0">
                <a:solidFill>
                  <a:srgbClr val="0066CC"/>
                </a:solidFill>
              </a:rPr>
              <a:t>外部冯诺依曼结构</a:t>
            </a:r>
            <a:endParaRPr lang="en-US" altLang="zh-CN" dirty="0">
              <a:solidFill>
                <a:srgbClr val="0066CC"/>
              </a:solidFill>
            </a:endParaRPr>
          </a:p>
          <a:p>
            <a:pPr lvl="2"/>
            <a:r>
              <a:rPr lang="zh-CN" altLang="en-US" dirty="0"/>
              <a:t>内部缓存分成数据和指令，外部内存空间不区分指令和地址。</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哈佛结构</a:t>
            </a:r>
          </a:p>
        </p:txBody>
      </p:sp>
      <p:sp>
        <p:nvSpPr>
          <p:cNvPr id="4" name="灯片编号占位符 3"/>
          <p:cNvSpPr>
            <a:spLocks noGrp="1"/>
          </p:cNvSpPr>
          <p:nvPr>
            <p:ph type="sldNum" sz="quarter" idx="12"/>
          </p:nvPr>
        </p:nvSpPr>
        <p:spPr/>
        <p:txBody>
          <a:bodyPr/>
          <a:lstStyle/>
          <a:p>
            <a:fld id="{A5846718-CB15-44DC-A3B0-F0ED78D869D1}" type="slidenum">
              <a:rPr lang="en-SG" smtClean="0"/>
              <a:t>63</a:t>
            </a:fld>
            <a:endParaRPr lang="en-SG"/>
          </a:p>
        </p:txBody>
      </p:sp>
      <p:pic>
        <p:nvPicPr>
          <p:cNvPr id="7" name="图片 6"/>
          <p:cNvPicPr>
            <a:picLocks noChangeAspect="1"/>
          </p:cNvPicPr>
          <p:nvPr/>
        </p:nvPicPr>
        <p:blipFill>
          <a:blip r:embed="rId2"/>
          <a:stretch>
            <a:fillRect/>
          </a:stretch>
        </p:blipFill>
        <p:spPr>
          <a:xfrm>
            <a:off x="2051720" y="3768924"/>
            <a:ext cx="4810299" cy="2529719"/>
          </a:xfrm>
          <a:prstGeom prst="rect">
            <a:avLst/>
          </a:prstGeom>
        </p:spPr>
      </p:pic>
      <p:sp>
        <p:nvSpPr>
          <p:cNvPr id="8" name="矩形 7"/>
          <p:cNvSpPr/>
          <p:nvPr/>
        </p:nvSpPr>
        <p:spPr>
          <a:xfrm>
            <a:off x="611560" y="6444476"/>
            <a:ext cx="8208911" cy="276999"/>
          </a:xfrm>
          <a:prstGeom prst="rect">
            <a:avLst/>
          </a:prstGeom>
        </p:spPr>
        <p:txBody>
          <a:bodyPr wrap="square">
            <a:spAutoFit/>
          </a:bodyPr>
          <a:lstStyle/>
          <a:p>
            <a:r>
              <a:rPr lang="zh-CN" altLang="en-US" sz="1200" dirty="0"/>
              <a:t>https://www.embedded.com/basics-of-porting-c-code-to-and-between-arm-cpus-the-cortex-m1-and-cortex-m0/</a:t>
            </a:r>
          </a:p>
        </p:txBody>
      </p:sp>
    </p:spTree>
    <p:extLst>
      <p:ext uri="{BB962C8B-B14F-4D97-AF65-F5344CB8AC3E}">
        <p14:creationId xmlns:p14="http://schemas.microsoft.com/office/powerpoint/2010/main" val="2248022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2731442"/>
          </a:xfrm>
        </p:spPr>
        <p:txBody>
          <a:bodyPr>
            <a:normAutofit fontScale="77500" lnSpcReduction="20000"/>
          </a:bodyPr>
          <a:lstStyle/>
          <a:p>
            <a:r>
              <a:rPr lang="zh-CN" altLang="en-US" dirty="0"/>
              <a:t>数据流计算机</a:t>
            </a:r>
            <a:endParaRPr lang="en-US" altLang="zh-CN" dirty="0"/>
          </a:p>
          <a:p>
            <a:r>
              <a:rPr lang="zh-CN" altLang="en-US" dirty="0"/>
              <a:t>归约机</a:t>
            </a:r>
            <a:endParaRPr lang="en-US" altLang="zh-CN" dirty="0"/>
          </a:p>
          <a:p>
            <a:r>
              <a:rPr lang="zh-CN" altLang="en-US" dirty="0"/>
              <a:t>量子计算机</a:t>
            </a:r>
            <a:endParaRPr lang="en-US" altLang="zh-CN" dirty="0"/>
          </a:p>
          <a:p>
            <a:r>
              <a:rPr lang="zh-CN" altLang="en-US" dirty="0"/>
              <a:t>光子计算机</a:t>
            </a:r>
            <a:endParaRPr lang="en-US" altLang="zh-CN" dirty="0"/>
          </a:p>
          <a:p>
            <a:r>
              <a:rPr lang="en-US" altLang="zh-CN" dirty="0"/>
              <a:t>……</a:t>
            </a:r>
          </a:p>
          <a:p>
            <a:endParaRPr lang="zh-CN" altLang="en-US" dirty="0"/>
          </a:p>
        </p:txBody>
      </p:sp>
      <p:sp>
        <p:nvSpPr>
          <p:cNvPr id="3" name="标题 2"/>
          <p:cNvSpPr>
            <a:spLocks noGrp="1"/>
          </p:cNvSpPr>
          <p:nvPr>
            <p:ph type="title"/>
          </p:nvPr>
        </p:nvSpPr>
        <p:spPr/>
        <p:txBody>
          <a:bodyPr/>
          <a:lstStyle/>
          <a:p>
            <a:r>
              <a:rPr lang="zh-CN" altLang="en-US" dirty="0"/>
              <a:t>其他非冯架构的计算机</a:t>
            </a:r>
          </a:p>
        </p:txBody>
      </p:sp>
      <p:sp>
        <p:nvSpPr>
          <p:cNvPr id="4" name="灯片编号占位符 3"/>
          <p:cNvSpPr>
            <a:spLocks noGrp="1"/>
          </p:cNvSpPr>
          <p:nvPr>
            <p:ph type="sldNum" sz="quarter" idx="12"/>
          </p:nvPr>
        </p:nvSpPr>
        <p:spPr/>
        <p:txBody>
          <a:bodyPr/>
          <a:lstStyle/>
          <a:p>
            <a:fld id="{A5846718-CB15-44DC-A3B0-F0ED78D869D1}" type="slidenum">
              <a:rPr lang="en-SG" smtClean="0"/>
              <a:t>64</a:t>
            </a:fld>
            <a:endParaRPr lang="en-SG"/>
          </a:p>
        </p:txBody>
      </p:sp>
      <p:sp>
        <p:nvSpPr>
          <p:cNvPr id="5" name="矩形 4"/>
          <p:cNvSpPr/>
          <p:nvPr/>
        </p:nvSpPr>
        <p:spPr>
          <a:xfrm>
            <a:off x="779240" y="4581128"/>
            <a:ext cx="7609184" cy="923330"/>
          </a:xfrm>
          <a:prstGeom prst="rect">
            <a:avLst/>
          </a:prstGeom>
        </p:spPr>
        <p:txBody>
          <a:bodyPr wrap="square">
            <a:spAutoFit/>
          </a:bodyPr>
          <a:lstStyle/>
          <a:p>
            <a:r>
              <a:rPr lang="zh-CN" altLang="en-US" dirty="0"/>
              <a:t>其中数据流计算机和归约机是两种传统的非冯诺伊曼结构的计算机，而量子计算机和光子计算机是近年来出现的新型计算机，他们从计算机的原理方面有很大的改变，几乎完全不同于冯诺伊曼体系结构。</a:t>
            </a:r>
            <a:endParaRPr lang="en-US" altLang="zh-CN" dirty="0"/>
          </a:p>
        </p:txBody>
      </p:sp>
    </p:spTree>
    <p:extLst>
      <p:ext uri="{BB962C8B-B14F-4D97-AF65-F5344CB8AC3E}">
        <p14:creationId xmlns:p14="http://schemas.microsoft.com/office/powerpoint/2010/main" val="1926267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2731442"/>
          </a:xfrm>
        </p:spPr>
        <p:txBody>
          <a:bodyPr>
            <a:normAutofit fontScale="62500" lnSpcReduction="20000"/>
          </a:bodyPr>
          <a:lstStyle/>
          <a:p>
            <a:r>
              <a:rPr lang="zh-CN" altLang="en-US" dirty="0"/>
              <a:t>数据流计算思想回答了 “</a:t>
            </a:r>
            <a:r>
              <a:rPr lang="zh-CN" altLang="en-US" dirty="0">
                <a:solidFill>
                  <a:srgbClr val="C00000"/>
                </a:solidFill>
              </a:rPr>
              <a:t>一个运算操作能够被执行的充分条件是什么</a:t>
            </a:r>
            <a:r>
              <a:rPr lang="zh-CN" altLang="en-US" dirty="0"/>
              <a:t>” 这个科学问题</a:t>
            </a:r>
          </a:p>
          <a:p>
            <a:pPr lvl="1"/>
            <a:r>
              <a:rPr lang="zh-CN" altLang="en-US" dirty="0"/>
              <a:t>即</a:t>
            </a:r>
            <a:r>
              <a:rPr lang="zh-CN" altLang="en-US" dirty="0">
                <a:solidFill>
                  <a:srgbClr val="0066CC"/>
                </a:solidFill>
              </a:rPr>
              <a:t>数据就绪开始计算</a:t>
            </a:r>
            <a:r>
              <a:rPr lang="en-US" altLang="zh-CN" dirty="0"/>
              <a:t>, </a:t>
            </a:r>
            <a:r>
              <a:rPr lang="zh-CN" altLang="en-US" dirty="0"/>
              <a:t>同时提出了用数据流图描述计算任务的具体方法</a:t>
            </a:r>
            <a:r>
              <a:rPr lang="en-US" altLang="zh-CN" dirty="0"/>
              <a:t>. </a:t>
            </a:r>
          </a:p>
          <a:p>
            <a:pPr lvl="1"/>
            <a:r>
              <a:rPr lang="zh-CN" altLang="en-US" dirty="0"/>
              <a:t>创新之处就在于</a:t>
            </a:r>
            <a:r>
              <a:rPr lang="zh-CN" altLang="en-US" dirty="0">
                <a:solidFill>
                  <a:srgbClr val="0066CC"/>
                </a:solidFill>
              </a:rPr>
              <a:t>打破了传统串行执行指令的思维禁锢 </a:t>
            </a:r>
            <a:endParaRPr lang="en-US" altLang="zh-CN" dirty="0">
              <a:solidFill>
                <a:srgbClr val="0066CC"/>
              </a:solidFill>
            </a:endParaRPr>
          </a:p>
          <a:p>
            <a:pPr lvl="1"/>
            <a:r>
              <a:rPr lang="zh-CN" altLang="en-US" dirty="0"/>
              <a:t>数据流计算机是探索利用数据流计算思想提升计算机系统性能的实践者和先驱者</a:t>
            </a:r>
            <a:r>
              <a:rPr lang="en-US" altLang="zh-CN" dirty="0"/>
              <a:t>.</a:t>
            </a:r>
            <a:endParaRPr lang="zh-CN" altLang="en-US" dirty="0"/>
          </a:p>
        </p:txBody>
      </p:sp>
      <p:sp>
        <p:nvSpPr>
          <p:cNvPr id="3" name="标题 2"/>
          <p:cNvSpPr>
            <a:spLocks noGrp="1"/>
          </p:cNvSpPr>
          <p:nvPr>
            <p:ph type="title"/>
          </p:nvPr>
        </p:nvSpPr>
        <p:spPr/>
        <p:txBody>
          <a:bodyPr/>
          <a:lstStyle/>
          <a:p>
            <a:r>
              <a:rPr lang="zh-CN" altLang="en-US" dirty="0"/>
              <a:t>数据流计算机</a:t>
            </a:r>
          </a:p>
        </p:txBody>
      </p:sp>
      <p:sp>
        <p:nvSpPr>
          <p:cNvPr id="4" name="灯片编号占位符 3"/>
          <p:cNvSpPr>
            <a:spLocks noGrp="1"/>
          </p:cNvSpPr>
          <p:nvPr>
            <p:ph type="sldNum" sz="quarter" idx="12"/>
          </p:nvPr>
        </p:nvSpPr>
        <p:spPr/>
        <p:txBody>
          <a:bodyPr/>
          <a:lstStyle/>
          <a:p>
            <a:fld id="{A5846718-CB15-44DC-A3B0-F0ED78D869D1}" type="slidenum">
              <a:rPr lang="en-SG" smtClean="0"/>
              <a:t>65</a:t>
            </a:fld>
            <a:endParaRPr lang="en-SG"/>
          </a:p>
        </p:txBody>
      </p:sp>
      <p:pic>
        <p:nvPicPr>
          <p:cNvPr id="5" name="图片 4"/>
          <p:cNvPicPr>
            <a:picLocks noChangeAspect="1"/>
          </p:cNvPicPr>
          <p:nvPr/>
        </p:nvPicPr>
        <p:blipFill>
          <a:blip r:embed="rId2"/>
          <a:stretch>
            <a:fillRect/>
          </a:stretch>
        </p:blipFill>
        <p:spPr>
          <a:xfrm>
            <a:off x="971600" y="3649904"/>
            <a:ext cx="2957780" cy="2736304"/>
          </a:xfrm>
          <a:prstGeom prst="rect">
            <a:avLst/>
          </a:prstGeom>
        </p:spPr>
      </p:pic>
      <p:pic>
        <p:nvPicPr>
          <p:cNvPr id="6" name="图片 5"/>
          <p:cNvPicPr>
            <a:picLocks noChangeAspect="1"/>
          </p:cNvPicPr>
          <p:nvPr/>
        </p:nvPicPr>
        <p:blipFill>
          <a:blip r:embed="rId3"/>
          <a:stretch>
            <a:fillRect/>
          </a:stretch>
        </p:blipFill>
        <p:spPr>
          <a:xfrm>
            <a:off x="4283968" y="3649904"/>
            <a:ext cx="3891992" cy="2570609"/>
          </a:xfrm>
          <a:prstGeom prst="rect">
            <a:avLst/>
          </a:prstGeom>
        </p:spPr>
      </p:pic>
    </p:spTree>
    <p:extLst>
      <p:ext uri="{BB962C8B-B14F-4D97-AF65-F5344CB8AC3E}">
        <p14:creationId xmlns:p14="http://schemas.microsoft.com/office/powerpoint/2010/main" val="1368705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6591" y="1417638"/>
            <a:ext cx="8229600" cy="1651322"/>
          </a:xfrm>
        </p:spPr>
        <p:txBody>
          <a:bodyPr>
            <a:normAutofit fontScale="70000" lnSpcReduction="20000"/>
          </a:bodyPr>
          <a:lstStyle/>
          <a:p>
            <a:r>
              <a:rPr lang="zh-CN" altLang="en-US" dirty="0"/>
              <a:t>数据流计算思想给云计算与大数据分析系统领域的编程模型带来了重大变化 </a:t>
            </a:r>
          </a:p>
          <a:p>
            <a:pPr lvl="1"/>
            <a:r>
              <a:rPr lang="zh-CN" altLang="en-US" dirty="0"/>
              <a:t>大数据处理系统的编程模型都倾向于主体采用数据流描述方式</a:t>
            </a:r>
          </a:p>
        </p:txBody>
      </p:sp>
      <p:sp>
        <p:nvSpPr>
          <p:cNvPr id="3" name="标题 2"/>
          <p:cNvSpPr>
            <a:spLocks noGrp="1"/>
          </p:cNvSpPr>
          <p:nvPr>
            <p:ph type="title"/>
          </p:nvPr>
        </p:nvSpPr>
        <p:spPr>
          <a:xfrm>
            <a:off x="457200" y="274638"/>
            <a:ext cx="8229600" cy="1143000"/>
          </a:xfrm>
        </p:spPr>
        <p:txBody>
          <a:bodyPr>
            <a:normAutofit/>
          </a:bodyPr>
          <a:lstStyle/>
          <a:p>
            <a:r>
              <a:rPr lang="zh-CN" altLang="en-US" sz="3600" dirty="0"/>
              <a:t>数据流思想在常用计算模型中的应用</a:t>
            </a:r>
          </a:p>
        </p:txBody>
      </p:sp>
      <p:sp>
        <p:nvSpPr>
          <p:cNvPr id="4" name="灯片编号占位符 3"/>
          <p:cNvSpPr>
            <a:spLocks noGrp="1"/>
          </p:cNvSpPr>
          <p:nvPr>
            <p:ph type="sldNum" sz="quarter" idx="12"/>
          </p:nvPr>
        </p:nvSpPr>
        <p:spPr/>
        <p:txBody>
          <a:bodyPr/>
          <a:lstStyle/>
          <a:p>
            <a:fld id="{A5846718-CB15-44DC-A3B0-F0ED78D869D1}" type="slidenum">
              <a:rPr lang="en-SG" smtClean="0"/>
              <a:t>66</a:t>
            </a:fld>
            <a:endParaRPr lang="en-SG"/>
          </a:p>
        </p:txBody>
      </p:sp>
      <p:pic>
        <p:nvPicPr>
          <p:cNvPr id="5" name="图片 4"/>
          <p:cNvPicPr>
            <a:picLocks noChangeAspect="1"/>
          </p:cNvPicPr>
          <p:nvPr/>
        </p:nvPicPr>
        <p:blipFill>
          <a:blip r:embed="rId2"/>
          <a:stretch>
            <a:fillRect/>
          </a:stretch>
        </p:blipFill>
        <p:spPr>
          <a:xfrm>
            <a:off x="1404392" y="2636912"/>
            <a:ext cx="6215608" cy="3782525"/>
          </a:xfrm>
          <a:prstGeom prst="rect">
            <a:avLst/>
          </a:prstGeom>
        </p:spPr>
      </p:pic>
    </p:spTree>
    <p:extLst>
      <p:ext uri="{BB962C8B-B14F-4D97-AF65-F5344CB8AC3E}">
        <p14:creationId xmlns:p14="http://schemas.microsoft.com/office/powerpoint/2010/main" val="1691260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数据流计算机的先驱</a:t>
            </a:r>
          </a:p>
        </p:txBody>
      </p:sp>
      <p:sp>
        <p:nvSpPr>
          <p:cNvPr id="4" name="灯片编号占位符 3"/>
          <p:cNvSpPr>
            <a:spLocks noGrp="1"/>
          </p:cNvSpPr>
          <p:nvPr>
            <p:ph type="sldNum" sz="quarter" idx="12"/>
          </p:nvPr>
        </p:nvSpPr>
        <p:spPr/>
        <p:txBody>
          <a:bodyPr/>
          <a:lstStyle/>
          <a:p>
            <a:fld id="{A5846718-CB15-44DC-A3B0-F0ED78D869D1}" type="slidenum">
              <a:rPr lang="en-SG" smtClean="0"/>
              <a:t>67</a:t>
            </a:fld>
            <a:endParaRPr lang="en-SG"/>
          </a:p>
        </p:txBody>
      </p:sp>
      <p:pic>
        <p:nvPicPr>
          <p:cNvPr id="5" name="图片 4"/>
          <p:cNvPicPr>
            <a:picLocks noChangeAspect="1"/>
          </p:cNvPicPr>
          <p:nvPr/>
        </p:nvPicPr>
        <p:blipFill>
          <a:blip r:embed="rId2"/>
          <a:stretch>
            <a:fillRect/>
          </a:stretch>
        </p:blipFill>
        <p:spPr>
          <a:xfrm>
            <a:off x="899592" y="2348880"/>
            <a:ext cx="2025937" cy="2015679"/>
          </a:xfrm>
          <a:prstGeom prst="rect">
            <a:avLst/>
          </a:prstGeom>
        </p:spPr>
      </p:pic>
      <p:sp>
        <p:nvSpPr>
          <p:cNvPr id="7" name="矩形 6"/>
          <p:cNvSpPr/>
          <p:nvPr/>
        </p:nvSpPr>
        <p:spPr>
          <a:xfrm>
            <a:off x="539552" y="4540548"/>
            <a:ext cx="3240360" cy="1846659"/>
          </a:xfrm>
          <a:prstGeom prst="rect">
            <a:avLst/>
          </a:prstGeom>
        </p:spPr>
        <p:txBody>
          <a:bodyPr wrap="square">
            <a:spAutoFit/>
          </a:bodyPr>
          <a:lstStyle/>
          <a:p>
            <a:r>
              <a:rPr lang="zh-CN" altLang="en-US" sz="1600" b="1" dirty="0"/>
              <a:t>Jack Dennis （1931-）MIT教授</a:t>
            </a:r>
          </a:p>
          <a:p>
            <a:pPr marL="285750" indent="-285750">
              <a:buFont typeface="Arial" panose="020B0604020202020204" pitchFamily="34" charset="0"/>
              <a:buChar char="•"/>
            </a:pPr>
            <a:r>
              <a:rPr lang="zh-CN" altLang="en-US" sz="1400" dirty="0"/>
              <a:t>IEEE John von Neumann Medal, 2013 </a:t>
            </a:r>
          </a:p>
          <a:p>
            <a:pPr marL="285750" indent="-285750">
              <a:buFont typeface="Arial" panose="020B0604020202020204" pitchFamily="34" charset="0"/>
              <a:buChar char="•"/>
            </a:pPr>
            <a:r>
              <a:rPr lang="zh-CN" altLang="en-US" sz="1400" dirty="0"/>
              <a:t>ACM SIGOPS Hall of Fame, 2012 </a:t>
            </a:r>
          </a:p>
          <a:p>
            <a:pPr marL="285750" indent="-285750">
              <a:buFont typeface="Arial" panose="020B0604020202020204" pitchFamily="34" charset="0"/>
              <a:buChar char="•"/>
            </a:pPr>
            <a:r>
              <a:rPr lang="zh-CN" altLang="en-US" sz="1400" dirty="0"/>
              <a:t>Member of the National Academy of Engineering (NAE), 2009 </a:t>
            </a:r>
          </a:p>
          <a:p>
            <a:pPr marL="285750" indent="-285750">
              <a:buFont typeface="Arial" panose="020B0604020202020204" pitchFamily="34" charset="0"/>
              <a:buChar char="•"/>
            </a:pPr>
            <a:r>
              <a:rPr lang="zh-CN" altLang="en-US" sz="1400" dirty="0"/>
              <a:t>Eckert-Mauchly Award, 1984 </a:t>
            </a:r>
          </a:p>
          <a:p>
            <a:pPr marL="285750" indent="-285750">
              <a:buFont typeface="Arial" panose="020B0604020202020204" pitchFamily="34" charset="0"/>
              <a:buChar char="•"/>
            </a:pPr>
            <a:r>
              <a:rPr lang="zh-CN" altLang="en-US" sz="1400" dirty="0"/>
              <a:t>IEEE Fellow</a:t>
            </a:r>
          </a:p>
          <a:p>
            <a:pPr marL="285750" indent="-285750">
              <a:buFont typeface="Arial" panose="020B0604020202020204" pitchFamily="34" charset="0"/>
              <a:buChar char="•"/>
            </a:pPr>
            <a:r>
              <a:rPr lang="zh-CN" altLang="en-US" sz="1400" dirty="0"/>
              <a:t>ACM Fellow</a:t>
            </a:r>
          </a:p>
        </p:txBody>
      </p:sp>
      <p:sp>
        <p:nvSpPr>
          <p:cNvPr id="8" name="矩形 7"/>
          <p:cNvSpPr/>
          <p:nvPr/>
        </p:nvSpPr>
        <p:spPr>
          <a:xfrm>
            <a:off x="611560" y="1628800"/>
            <a:ext cx="6768752" cy="369332"/>
          </a:xfrm>
          <a:prstGeom prst="rect">
            <a:avLst/>
          </a:prstGeom>
        </p:spPr>
        <p:txBody>
          <a:bodyPr wrap="square">
            <a:spAutoFit/>
          </a:bodyPr>
          <a:lstStyle/>
          <a:p>
            <a:r>
              <a:rPr lang="zh-CN" altLang="en-US" dirty="0"/>
              <a:t>数据流程编程由Jack Dennis和他在MIT的研究生于1960年代开创</a:t>
            </a:r>
          </a:p>
        </p:txBody>
      </p:sp>
      <p:grpSp>
        <p:nvGrpSpPr>
          <p:cNvPr id="14" name="组合 13"/>
          <p:cNvGrpSpPr/>
          <p:nvPr/>
        </p:nvGrpSpPr>
        <p:grpSpPr>
          <a:xfrm>
            <a:off x="3779912" y="2348879"/>
            <a:ext cx="2808312" cy="4161439"/>
            <a:chOff x="3779912" y="2348879"/>
            <a:chExt cx="2808312" cy="4161439"/>
          </a:xfrm>
        </p:grpSpPr>
        <p:pic>
          <p:nvPicPr>
            <p:cNvPr id="9" name="图片 8"/>
            <p:cNvPicPr>
              <a:picLocks noChangeAspect="1"/>
            </p:cNvPicPr>
            <p:nvPr/>
          </p:nvPicPr>
          <p:blipFill>
            <a:blip r:embed="rId3"/>
            <a:stretch>
              <a:fillRect/>
            </a:stretch>
          </p:blipFill>
          <p:spPr>
            <a:xfrm>
              <a:off x="4067944" y="2348879"/>
              <a:ext cx="2062563" cy="2056687"/>
            </a:xfrm>
            <a:prstGeom prst="rect">
              <a:avLst/>
            </a:prstGeom>
          </p:spPr>
        </p:pic>
        <p:sp>
          <p:nvSpPr>
            <p:cNvPr id="10" name="矩形 9"/>
            <p:cNvSpPr/>
            <p:nvPr/>
          </p:nvSpPr>
          <p:spPr>
            <a:xfrm>
              <a:off x="3779912" y="4540548"/>
              <a:ext cx="2808312" cy="1969770"/>
            </a:xfrm>
            <a:prstGeom prst="rect">
              <a:avLst/>
            </a:prstGeom>
          </p:spPr>
          <p:txBody>
            <a:bodyPr wrap="square">
              <a:spAutoFit/>
            </a:bodyPr>
            <a:lstStyle/>
            <a:p>
              <a:r>
                <a:rPr lang="zh-CN" altLang="en-US" sz="1400" b="1" dirty="0"/>
                <a:t>高光荣教授（1945-2021）</a:t>
              </a:r>
            </a:p>
            <a:p>
              <a:pPr marL="171450" indent="-171450">
                <a:buFont typeface="Arial" panose="020B0604020202020204" pitchFamily="34" charset="0"/>
                <a:buChar char="•"/>
              </a:pPr>
              <a:r>
                <a:rPr lang="zh-CN" altLang="en-US" sz="1200" dirty="0"/>
                <a:t>美国特拉华大学教授</a:t>
              </a:r>
            </a:p>
            <a:p>
              <a:pPr marL="171450" indent="-171450">
                <a:buFont typeface="Arial" panose="020B0604020202020204" pitchFamily="34" charset="0"/>
                <a:buChar char="•"/>
              </a:pPr>
              <a:r>
                <a:rPr lang="zh-CN" altLang="en-US" sz="1200" dirty="0"/>
                <a:t>新中国成立后第一位获得麻省理工学院计算机博士的学者</a:t>
              </a:r>
            </a:p>
            <a:p>
              <a:pPr marL="171450" indent="-171450">
                <a:buFont typeface="Arial" panose="020B0604020202020204" pitchFamily="34" charset="0"/>
                <a:buChar char="•"/>
              </a:pPr>
              <a:r>
                <a:rPr lang="zh-CN" altLang="en-US" sz="1200" dirty="0"/>
                <a:t>毕生致力于数据流架构领域研究</a:t>
              </a:r>
            </a:p>
            <a:p>
              <a:pPr marL="171450" indent="-171450">
                <a:buFont typeface="Arial" panose="020B0604020202020204" pitchFamily="34" charset="0"/>
                <a:buChar char="•"/>
              </a:pPr>
              <a:r>
                <a:rPr lang="zh-CN" altLang="en-US" sz="1200" dirty="0"/>
                <a:t>ACM Fellow/IEEE Fellow, 2007</a:t>
              </a:r>
            </a:p>
            <a:p>
              <a:pPr marL="171450" indent="-171450">
                <a:buFont typeface="Arial" panose="020B0604020202020204" pitchFamily="34" charset="0"/>
                <a:buChar char="•"/>
              </a:pPr>
              <a:r>
                <a:rPr lang="zh-CN" altLang="en-US" sz="1200" dirty="0"/>
                <a:t>CCF“海外杰出贡献奖”, 2013</a:t>
              </a:r>
            </a:p>
            <a:p>
              <a:pPr marL="171450" indent="-171450">
                <a:buFont typeface="Arial" panose="020B0604020202020204" pitchFamily="34" charset="0"/>
                <a:buChar char="•"/>
              </a:pPr>
              <a:r>
                <a:rPr lang="zh-CN" altLang="en-US" sz="1200" dirty="0"/>
                <a:t>“罗摩克里希纳劳奖”，2017 （全球第七位、中国大陆第一位获得该奖项的科学家）</a:t>
              </a:r>
            </a:p>
          </p:txBody>
        </p:sp>
      </p:grpSp>
      <p:grpSp>
        <p:nvGrpSpPr>
          <p:cNvPr id="15" name="组合 14"/>
          <p:cNvGrpSpPr/>
          <p:nvPr/>
        </p:nvGrpSpPr>
        <p:grpSpPr>
          <a:xfrm>
            <a:off x="6660232" y="2348879"/>
            <a:ext cx="2304256" cy="3792107"/>
            <a:chOff x="6660232" y="2348879"/>
            <a:chExt cx="2304256" cy="3792107"/>
          </a:xfrm>
        </p:grpSpPr>
        <p:pic>
          <p:nvPicPr>
            <p:cNvPr id="12" name="图片 11"/>
            <p:cNvPicPr>
              <a:picLocks noChangeAspect="1"/>
            </p:cNvPicPr>
            <p:nvPr/>
          </p:nvPicPr>
          <p:blipFill>
            <a:blip r:embed="rId4"/>
            <a:stretch>
              <a:fillRect/>
            </a:stretch>
          </p:blipFill>
          <p:spPr>
            <a:xfrm>
              <a:off x="7073580" y="2348879"/>
              <a:ext cx="1553229" cy="2015679"/>
            </a:xfrm>
            <a:prstGeom prst="rect">
              <a:avLst/>
            </a:prstGeom>
          </p:spPr>
        </p:pic>
        <p:sp>
          <p:nvSpPr>
            <p:cNvPr id="13" name="矩形 12"/>
            <p:cNvSpPr/>
            <p:nvPr/>
          </p:nvSpPr>
          <p:spPr>
            <a:xfrm>
              <a:off x="6660232" y="4540548"/>
              <a:ext cx="2304256" cy="1600438"/>
            </a:xfrm>
            <a:prstGeom prst="rect">
              <a:avLst/>
            </a:prstGeom>
          </p:spPr>
          <p:txBody>
            <a:bodyPr wrap="square">
              <a:spAutoFit/>
            </a:bodyPr>
            <a:lstStyle/>
            <a:p>
              <a:r>
                <a:rPr lang="zh-CN" altLang="en-US" sz="1400" b="1" dirty="0"/>
                <a:t>王兴（1979年-）美团CEO</a:t>
              </a:r>
            </a:p>
            <a:p>
              <a:pPr marL="285750" indent="-285750">
                <a:buFont typeface="Arial" panose="020B0604020202020204" pitchFamily="34" charset="0"/>
                <a:buChar char="•"/>
              </a:pPr>
              <a:r>
                <a:rPr lang="zh-CN" altLang="en-US" sz="1200" dirty="0"/>
                <a:t>2001年毕业于清华大学无线电专业</a:t>
              </a:r>
            </a:p>
            <a:p>
              <a:pPr marL="285750" indent="-285750">
                <a:buFont typeface="Arial" panose="020B0604020202020204" pitchFamily="34" charset="0"/>
                <a:buChar char="•"/>
              </a:pPr>
              <a:r>
                <a:rPr lang="zh-CN" altLang="en-US" sz="1200" dirty="0"/>
                <a:t>2003年中断美国特拉华大学博士学业回国创业，创立校内网，2006年被收购；</a:t>
              </a:r>
            </a:p>
            <a:p>
              <a:pPr marL="285750" indent="-285750">
                <a:buFont typeface="Arial" panose="020B0604020202020204" pitchFamily="34" charset="0"/>
                <a:buChar char="•"/>
              </a:pPr>
              <a:r>
                <a:rPr lang="zh-CN" altLang="en-US" sz="1200" dirty="0"/>
                <a:t>2007-09年创办经营饭否网；</a:t>
              </a:r>
            </a:p>
            <a:p>
              <a:pPr marL="285750" indent="-285750">
                <a:buFont typeface="Arial" panose="020B0604020202020204" pitchFamily="34" charset="0"/>
                <a:buChar char="•"/>
              </a:pPr>
              <a:r>
                <a:rPr lang="zh-CN" altLang="en-US" sz="1200" dirty="0"/>
                <a:t>2010年创办团购网站美团网</a:t>
              </a:r>
            </a:p>
          </p:txBody>
        </p:sp>
      </p:grpSp>
      <p:sp>
        <p:nvSpPr>
          <p:cNvPr id="16" name="右箭头 15"/>
          <p:cNvSpPr/>
          <p:nvPr/>
        </p:nvSpPr>
        <p:spPr>
          <a:xfrm>
            <a:off x="3203848" y="2996952"/>
            <a:ext cx="360040"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454543" y="2960889"/>
            <a:ext cx="360040"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44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2D7AD7-C454-49C3-9406-525463BFFABF}"/>
              </a:ext>
            </a:extLst>
          </p:cNvPr>
          <p:cNvSpPr>
            <a:spLocks noGrp="1"/>
          </p:cNvSpPr>
          <p:nvPr>
            <p:ph idx="1"/>
          </p:nvPr>
        </p:nvSpPr>
        <p:spPr>
          <a:xfrm>
            <a:off x="456591" y="1417638"/>
            <a:ext cx="8229600" cy="4603650"/>
          </a:xfrm>
        </p:spPr>
        <p:txBody>
          <a:bodyPr>
            <a:normAutofit fontScale="92500" lnSpcReduction="10000"/>
          </a:bodyPr>
          <a:lstStyle/>
          <a:p>
            <a:r>
              <a:rPr lang="zh-CN" altLang="en-US" dirty="0"/>
              <a:t>并行计算机的分类</a:t>
            </a:r>
            <a:endParaRPr lang="en-US" altLang="zh-CN" dirty="0"/>
          </a:p>
          <a:p>
            <a:pPr lvl="1"/>
            <a:r>
              <a:rPr lang="en-US" altLang="zh-CN" dirty="0"/>
              <a:t>SISD</a:t>
            </a:r>
            <a:r>
              <a:rPr lang="zh-CN" altLang="en-US" dirty="0"/>
              <a:t>，</a:t>
            </a:r>
            <a:r>
              <a:rPr lang="en-US" altLang="zh-CN" dirty="0"/>
              <a:t>SIMD</a:t>
            </a:r>
            <a:r>
              <a:rPr lang="zh-CN" altLang="en-US" dirty="0"/>
              <a:t>，</a:t>
            </a:r>
            <a:r>
              <a:rPr lang="en-US" altLang="zh-CN" dirty="0"/>
              <a:t>MISD</a:t>
            </a:r>
            <a:r>
              <a:rPr lang="zh-CN" altLang="en-US" dirty="0"/>
              <a:t>和</a:t>
            </a:r>
            <a:r>
              <a:rPr lang="en-US" altLang="zh-CN" dirty="0"/>
              <a:t>MIMD</a:t>
            </a:r>
          </a:p>
          <a:p>
            <a:pPr lvl="1"/>
            <a:r>
              <a:rPr lang="zh-CN" altLang="en-US" dirty="0"/>
              <a:t>其中共享内存系统又分为：集中式共享内存系统</a:t>
            </a:r>
            <a:r>
              <a:rPr lang="en-US" altLang="zh-CN" dirty="0"/>
              <a:t>(CSM/SMP/UMA)</a:t>
            </a:r>
            <a:r>
              <a:rPr lang="zh-CN" altLang="en-US" dirty="0"/>
              <a:t>和分布式共享内存系统</a:t>
            </a:r>
            <a:r>
              <a:rPr lang="en-US" altLang="zh-CN" dirty="0"/>
              <a:t>(DSM/NUMA)</a:t>
            </a:r>
            <a:r>
              <a:rPr lang="zh-CN" altLang="en-US" dirty="0"/>
              <a:t>。</a:t>
            </a:r>
            <a:endParaRPr lang="en-US" altLang="zh-CN" dirty="0"/>
          </a:p>
          <a:p>
            <a:pPr lvl="1"/>
            <a:r>
              <a:rPr lang="zh-CN" altLang="en-US" dirty="0"/>
              <a:t>而分布式内存系统分为：大规模并行处理系统</a:t>
            </a:r>
            <a:r>
              <a:rPr lang="en-US" altLang="zh-CN" dirty="0"/>
              <a:t>(MPP)</a:t>
            </a:r>
            <a:r>
              <a:rPr lang="zh-CN" altLang="en-US" dirty="0"/>
              <a:t>和工作站机群系统</a:t>
            </a:r>
            <a:r>
              <a:rPr lang="en-US" altLang="zh-CN" dirty="0"/>
              <a:t>(COW/WSC)</a:t>
            </a:r>
          </a:p>
          <a:p>
            <a:r>
              <a:rPr lang="zh-CN" altLang="en-US" dirty="0"/>
              <a:t>非冯诺依曼体系结构</a:t>
            </a:r>
          </a:p>
        </p:txBody>
      </p:sp>
      <p:sp>
        <p:nvSpPr>
          <p:cNvPr id="3" name="标题 2">
            <a:extLst>
              <a:ext uri="{FF2B5EF4-FFF2-40B4-BE49-F238E27FC236}">
                <a16:creationId xmlns:a16="http://schemas.microsoft.com/office/drawing/2014/main" id="{8AE9F557-2F12-40E4-8247-DC58B7DEB2B5}"/>
              </a:ext>
            </a:extLst>
          </p:cNvPr>
          <p:cNvSpPr>
            <a:spLocks noGrp="1"/>
          </p:cNvSpPr>
          <p:nvPr>
            <p:ph type="title"/>
          </p:nvPr>
        </p:nvSpPr>
        <p:spPr/>
        <p:txBody>
          <a:bodyPr/>
          <a:lstStyle/>
          <a:p>
            <a:r>
              <a:rPr lang="zh-CN" altLang="en-US"/>
              <a:t>小结</a:t>
            </a:r>
            <a:endParaRPr lang="zh-CN" altLang="en-US" dirty="0"/>
          </a:p>
        </p:txBody>
      </p:sp>
      <p:sp>
        <p:nvSpPr>
          <p:cNvPr id="4" name="灯片编号占位符 3">
            <a:extLst>
              <a:ext uri="{FF2B5EF4-FFF2-40B4-BE49-F238E27FC236}">
                <a16:creationId xmlns:a16="http://schemas.microsoft.com/office/drawing/2014/main" id="{9C7B0308-4AC4-4C57-8396-6BB25F18BA09}"/>
              </a:ext>
            </a:extLst>
          </p:cNvPr>
          <p:cNvSpPr>
            <a:spLocks noGrp="1"/>
          </p:cNvSpPr>
          <p:nvPr>
            <p:ph type="sldNum" sz="quarter" idx="12"/>
          </p:nvPr>
        </p:nvSpPr>
        <p:spPr/>
        <p:txBody>
          <a:bodyPr/>
          <a:lstStyle/>
          <a:p>
            <a:fld id="{A5846718-CB15-44DC-A3B0-F0ED78D869D1}" type="slidenum">
              <a:rPr lang="en-SG" smtClean="0"/>
              <a:t>68</a:t>
            </a:fld>
            <a:endParaRPr lang="en-SG"/>
          </a:p>
        </p:txBody>
      </p:sp>
    </p:spTree>
    <p:extLst>
      <p:ext uri="{BB962C8B-B14F-4D97-AF65-F5344CB8AC3E}">
        <p14:creationId xmlns:p14="http://schemas.microsoft.com/office/powerpoint/2010/main" val="215995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7B71C1E-0138-45C5-B3DA-40A1112727F3}"/>
              </a:ext>
            </a:extLst>
          </p:cNvPr>
          <p:cNvSpPr>
            <a:spLocks noGrp="1"/>
          </p:cNvSpPr>
          <p:nvPr>
            <p:ph idx="1"/>
          </p:nvPr>
        </p:nvSpPr>
        <p:spPr>
          <a:xfrm>
            <a:off x="456591" y="1417638"/>
            <a:ext cx="8229600" cy="4819674"/>
          </a:xfrm>
        </p:spPr>
        <p:txBody>
          <a:bodyPr>
            <a:normAutofit lnSpcReduction="10000"/>
          </a:bodyPr>
          <a:lstStyle/>
          <a:p>
            <a:r>
              <a:rPr lang="zh-CN" altLang="en-US" dirty="0"/>
              <a:t>弗林</a:t>
            </a:r>
            <a:r>
              <a:rPr lang="en-US" altLang="zh-CN" dirty="0"/>
              <a:t>(Michael J. Flynn)</a:t>
            </a:r>
            <a:r>
              <a:rPr lang="zh-CN" altLang="en-US" dirty="0"/>
              <a:t>：</a:t>
            </a:r>
            <a:endParaRPr lang="en-US" altLang="zh-CN" dirty="0"/>
          </a:p>
          <a:p>
            <a:pPr lvl="1"/>
            <a:r>
              <a:rPr lang="zh-CN" altLang="en-US" dirty="0"/>
              <a:t>计算机体系结构领域的开创者，并以提出</a:t>
            </a:r>
            <a:r>
              <a:rPr lang="en-US" altLang="zh-CN" dirty="0"/>
              <a:t>Flynn</a:t>
            </a:r>
            <a:r>
              <a:rPr lang="zh-CN" altLang="en-US" dirty="0"/>
              <a:t>分类法而闻名世界。</a:t>
            </a:r>
            <a:endParaRPr lang="en-US" altLang="zh-CN" dirty="0"/>
          </a:p>
          <a:p>
            <a:pPr lvl="1"/>
            <a:r>
              <a:rPr lang="en-US" altLang="zh-CN" dirty="0"/>
              <a:t>Flynn</a:t>
            </a:r>
            <a:r>
              <a:rPr lang="zh-CN" altLang="en-US" dirty="0"/>
              <a:t>教授因对计算机和数字系统体系结构的技术贡献而于</a:t>
            </a:r>
            <a:r>
              <a:rPr lang="en-US" altLang="zh-CN" dirty="0"/>
              <a:t>1992</a:t>
            </a:r>
            <a:r>
              <a:rPr lang="zh-CN" altLang="en-US" dirty="0"/>
              <a:t>年获得</a:t>
            </a:r>
            <a:r>
              <a:rPr lang="en-US" altLang="zh-CN" dirty="0"/>
              <a:t>ACM / IEEE Eckert-</a:t>
            </a:r>
            <a:r>
              <a:rPr lang="en-US" altLang="zh-CN" dirty="0" err="1"/>
              <a:t>Mauchley</a:t>
            </a:r>
            <a:r>
              <a:rPr lang="zh-CN" altLang="en-US" dirty="0"/>
              <a:t>奖。</a:t>
            </a:r>
            <a:endParaRPr lang="en-US" altLang="zh-CN" dirty="0"/>
          </a:p>
          <a:p>
            <a:pPr lvl="1"/>
            <a:r>
              <a:rPr lang="zh-CN" altLang="en-US" dirty="0"/>
              <a:t>是五本书和三百多篇技术论文的作者，并且同时是</a:t>
            </a:r>
            <a:r>
              <a:rPr lang="en-US" altLang="zh-CN" dirty="0"/>
              <a:t>IEEE</a:t>
            </a:r>
            <a:r>
              <a:rPr lang="zh-CN" altLang="en-US" dirty="0"/>
              <a:t>和</a:t>
            </a:r>
            <a:r>
              <a:rPr lang="en-US" altLang="zh-CN" dirty="0"/>
              <a:t>ACM Fellow</a:t>
            </a:r>
            <a:r>
              <a:rPr lang="zh-CN" altLang="en-US" dirty="0"/>
              <a:t>。</a:t>
            </a:r>
          </a:p>
        </p:txBody>
      </p:sp>
      <p:sp>
        <p:nvSpPr>
          <p:cNvPr id="3" name="标题 2">
            <a:extLst>
              <a:ext uri="{FF2B5EF4-FFF2-40B4-BE49-F238E27FC236}">
                <a16:creationId xmlns:a16="http://schemas.microsoft.com/office/drawing/2014/main" id="{E6EBBE31-7587-4DAA-96C9-CF8697DD9E54}"/>
              </a:ext>
            </a:extLst>
          </p:cNvPr>
          <p:cNvSpPr>
            <a:spLocks noGrp="1"/>
          </p:cNvSpPr>
          <p:nvPr>
            <p:ph type="title"/>
          </p:nvPr>
        </p:nvSpPr>
        <p:spPr/>
        <p:txBody>
          <a:bodyPr/>
          <a:lstStyle/>
          <a:p>
            <a:r>
              <a:rPr lang="zh-CN" altLang="en-US" dirty="0"/>
              <a:t>弗林介绍</a:t>
            </a:r>
          </a:p>
        </p:txBody>
      </p:sp>
      <p:sp>
        <p:nvSpPr>
          <p:cNvPr id="4" name="灯片编号占位符 3">
            <a:extLst>
              <a:ext uri="{FF2B5EF4-FFF2-40B4-BE49-F238E27FC236}">
                <a16:creationId xmlns:a16="http://schemas.microsoft.com/office/drawing/2014/main" id="{0F41F2E2-601A-422A-B606-482EDDEEEE95}"/>
              </a:ext>
            </a:extLst>
          </p:cNvPr>
          <p:cNvSpPr>
            <a:spLocks noGrp="1"/>
          </p:cNvSpPr>
          <p:nvPr>
            <p:ph type="sldNum" sz="quarter" idx="12"/>
          </p:nvPr>
        </p:nvSpPr>
        <p:spPr/>
        <p:txBody>
          <a:bodyPr/>
          <a:lstStyle/>
          <a:p>
            <a:fld id="{A5846718-CB15-44DC-A3B0-F0ED78D869D1}" type="slidenum">
              <a:rPr lang="en-SG" smtClean="0"/>
              <a:t>7</a:t>
            </a:fld>
            <a:endParaRPr lang="en-SG"/>
          </a:p>
        </p:txBody>
      </p:sp>
      <p:pic>
        <p:nvPicPr>
          <p:cNvPr id="5" name="Picture 4" descr="https://ieeecs-media.computer.org/wp-media/2018/04/13190648/mike-flynn-e1523646445314.jpg">
            <a:extLst>
              <a:ext uri="{FF2B5EF4-FFF2-40B4-BE49-F238E27FC236}">
                <a16:creationId xmlns:a16="http://schemas.microsoft.com/office/drawing/2014/main" id="{10D68A51-84F4-4A62-9672-98F041AE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36005"/>
            <a:ext cx="1852835" cy="185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245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D3B344-68F9-4441-9D5D-C57DF2B1DDE1}"/>
              </a:ext>
            </a:extLst>
          </p:cNvPr>
          <p:cNvSpPr>
            <a:spLocks noGrp="1"/>
          </p:cNvSpPr>
          <p:nvPr>
            <p:ph idx="1"/>
          </p:nvPr>
        </p:nvSpPr>
        <p:spPr/>
        <p:txBody>
          <a:bodyPr>
            <a:normAutofit fontScale="85000" lnSpcReduction="10000"/>
          </a:bodyPr>
          <a:lstStyle/>
          <a:p>
            <a:r>
              <a:rPr lang="zh-CN" altLang="en-US" dirty="0">
                <a:solidFill>
                  <a:srgbClr val="0066CC"/>
                </a:solidFill>
              </a:rPr>
              <a:t>指令流</a:t>
            </a:r>
            <a:r>
              <a:rPr lang="en-US" altLang="zh-CN" dirty="0">
                <a:solidFill>
                  <a:srgbClr val="0066CC"/>
                </a:solidFill>
              </a:rPr>
              <a:t>(Instruction)</a:t>
            </a:r>
            <a:r>
              <a:rPr lang="zh-CN" altLang="en-US" dirty="0">
                <a:solidFill>
                  <a:srgbClr val="0066CC"/>
                </a:solidFill>
              </a:rPr>
              <a:t>：</a:t>
            </a:r>
            <a:endParaRPr lang="en-US" altLang="zh-CN" dirty="0">
              <a:solidFill>
                <a:srgbClr val="0066CC"/>
              </a:solidFill>
            </a:endParaRPr>
          </a:p>
          <a:p>
            <a:pPr lvl="1"/>
            <a:r>
              <a:rPr lang="zh-CN" altLang="en-US" dirty="0"/>
              <a:t>指机器执行的指令序列，即将一系列数据送入数据处理单元进行修改的命令。 </a:t>
            </a:r>
            <a:endParaRPr lang="en-US" altLang="zh-CN" dirty="0"/>
          </a:p>
          <a:p>
            <a:r>
              <a:rPr lang="zh-CN" altLang="en-US" dirty="0">
                <a:solidFill>
                  <a:srgbClr val="0066CC"/>
                </a:solidFill>
              </a:rPr>
              <a:t>数据流</a:t>
            </a:r>
            <a:r>
              <a:rPr lang="en-US" altLang="zh-CN" dirty="0">
                <a:solidFill>
                  <a:srgbClr val="0066CC"/>
                </a:solidFill>
              </a:rPr>
              <a:t>(Data)</a:t>
            </a:r>
            <a:r>
              <a:rPr lang="zh-CN" altLang="en-US" dirty="0">
                <a:solidFill>
                  <a:srgbClr val="0066CC"/>
                </a:solidFill>
              </a:rPr>
              <a:t>：</a:t>
            </a:r>
            <a:endParaRPr lang="en-US" altLang="zh-CN" dirty="0">
              <a:solidFill>
                <a:srgbClr val="0066CC"/>
              </a:solidFill>
            </a:endParaRPr>
          </a:p>
          <a:p>
            <a:pPr lvl="1"/>
            <a:r>
              <a:rPr lang="zh-CN" altLang="en-US" dirty="0"/>
              <a:t>指由指令流调用的数据序列，包括输入数据和中间结果，但不包括输出数据。</a:t>
            </a:r>
            <a:endParaRPr lang="en-US" altLang="zh-CN" dirty="0"/>
          </a:p>
          <a:p>
            <a:r>
              <a:rPr lang="zh-CN" altLang="en-US" dirty="0">
                <a:solidFill>
                  <a:srgbClr val="0066CC"/>
                </a:solidFill>
              </a:rPr>
              <a:t>多倍性</a:t>
            </a:r>
            <a:r>
              <a:rPr lang="en-US" altLang="zh-CN" dirty="0">
                <a:solidFill>
                  <a:srgbClr val="0066CC"/>
                </a:solidFill>
              </a:rPr>
              <a:t>(Multiple)</a:t>
            </a:r>
            <a:r>
              <a:rPr lang="zh-CN" altLang="en-US" dirty="0">
                <a:solidFill>
                  <a:srgbClr val="0066CC"/>
                </a:solidFill>
              </a:rPr>
              <a:t>：</a:t>
            </a:r>
            <a:endParaRPr lang="en-US" altLang="zh-CN" dirty="0">
              <a:solidFill>
                <a:srgbClr val="0066CC"/>
              </a:solidFill>
            </a:endParaRPr>
          </a:p>
          <a:p>
            <a:pPr lvl="1"/>
            <a:r>
              <a:rPr lang="zh-CN" altLang="en-US" dirty="0"/>
              <a:t>指在系统性能瓶颈部件上处于同一执行阶段的指令或数据的最大可能个数。</a:t>
            </a:r>
          </a:p>
          <a:p>
            <a:endParaRPr lang="zh-CN" altLang="en-US" dirty="0"/>
          </a:p>
        </p:txBody>
      </p:sp>
      <p:sp>
        <p:nvSpPr>
          <p:cNvPr id="3" name="标题 2">
            <a:extLst>
              <a:ext uri="{FF2B5EF4-FFF2-40B4-BE49-F238E27FC236}">
                <a16:creationId xmlns:a16="http://schemas.microsoft.com/office/drawing/2014/main" id="{DAF0D8CC-B593-4147-84EA-D8C7DD61DE37}"/>
              </a:ext>
            </a:extLst>
          </p:cNvPr>
          <p:cNvSpPr>
            <a:spLocks noGrp="1"/>
          </p:cNvSpPr>
          <p:nvPr>
            <p:ph type="title"/>
          </p:nvPr>
        </p:nvSpPr>
        <p:spPr/>
        <p:txBody>
          <a:bodyPr/>
          <a:lstStyle/>
          <a:p>
            <a:r>
              <a:rPr lang="zh-CN" altLang="en-US" dirty="0"/>
              <a:t>弗林分类法的相关概念</a:t>
            </a:r>
          </a:p>
        </p:txBody>
      </p:sp>
      <p:sp>
        <p:nvSpPr>
          <p:cNvPr id="4" name="灯片编号占位符 3">
            <a:extLst>
              <a:ext uri="{FF2B5EF4-FFF2-40B4-BE49-F238E27FC236}">
                <a16:creationId xmlns:a16="http://schemas.microsoft.com/office/drawing/2014/main" id="{C23FA1F7-AF84-49AA-AE00-45B2ABDAE320}"/>
              </a:ext>
            </a:extLst>
          </p:cNvPr>
          <p:cNvSpPr>
            <a:spLocks noGrp="1"/>
          </p:cNvSpPr>
          <p:nvPr>
            <p:ph type="sldNum" sz="quarter" idx="12"/>
          </p:nvPr>
        </p:nvSpPr>
        <p:spPr/>
        <p:txBody>
          <a:bodyPr/>
          <a:lstStyle/>
          <a:p>
            <a:fld id="{A5846718-CB15-44DC-A3B0-F0ED78D869D1}" type="slidenum">
              <a:rPr lang="en-SG" smtClean="0"/>
              <a:t>8</a:t>
            </a:fld>
            <a:endParaRPr lang="en-SG"/>
          </a:p>
        </p:txBody>
      </p:sp>
    </p:spTree>
    <p:extLst>
      <p:ext uri="{BB962C8B-B14F-4D97-AF65-F5344CB8AC3E}">
        <p14:creationId xmlns:p14="http://schemas.microsoft.com/office/powerpoint/2010/main" val="168035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20185B-58C5-46F1-9332-464BFEF0FFD9}"/>
              </a:ext>
            </a:extLst>
          </p:cNvPr>
          <p:cNvSpPr>
            <a:spLocks noGrp="1"/>
          </p:cNvSpPr>
          <p:nvPr>
            <p:ph idx="1"/>
          </p:nvPr>
        </p:nvSpPr>
        <p:spPr/>
        <p:txBody>
          <a:bodyPr/>
          <a:lstStyle/>
          <a:p>
            <a:r>
              <a:rPr lang="zh-CN" altLang="en-US" dirty="0"/>
              <a:t>面向计算机体系结构的一种分类方法</a:t>
            </a:r>
            <a:endParaRPr lang="en-US" altLang="zh-CN" dirty="0"/>
          </a:p>
          <a:p>
            <a:pPr lvl="1"/>
            <a:r>
              <a:rPr lang="zh-CN" altLang="en-US" dirty="0"/>
              <a:t>基于指令和数据来划分</a:t>
            </a:r>
          </a:p>
        </p:txBody>
      </p:sp>
      <p:sp>
        <p:nvSpPr>
          <p:cNvPr id="3" name="标题 2">
            <a:extLst>
              <a:ext uri="{FF2B5EF4-FFF2-40B4-BE49-F238E27FC236}">
                <a16:creationId xmlns:a16="http://schemas.microsoft.com/office/drawing/2014/main" id="{31F415D1-F414-49CF-86ED-2B9B421E73B4}"/>
              </a:ext>
            </a:extLst>
          </p:cNvPr>
          <p:cNvSpPr>
            <a:spLocks noGrp="1"/>
          </p:cNvSpPr>
          <p:nvPr>
            <p:ph type="title"/>
          </p:nvPr>
        </p:nvSpPr>
        <p:spPr/>
        <p:txBody>
          <a:bodyPr/>
          <a:lstStyle/>
          <a:p>
            <a:r>
              <a:rPr lang="zh-CN" altLang="en-US" dirty="0"/>
              <a:t>弗林分类法</a:t>
            </a:r>
          </a:p>
        </p:txBody>
      </p:sp>
      <p:sp>
        <p:nvSpPr>
          <p:cNvPr id="4" name="灯片编号占位符 3">
            <a:extLst>
              <a:ext uri="{FF2B5EF4-FFF2-40B4-BE49-F238E27FC236}">
                <a16:creationId xmlns:a16="http://schemas.microsoft.com/office/drawing/2014/main" id="{A6B964C6-92BA-4614-B63E-956EF279A639}"/>
              </a:ext>
            </a:extLst>
          </p:cNvPr>
          <p:cNvSpPr>
            <a:spLocks noGrp="1"/>
          </p:cNvSpPr>
          <p:nvPr>
            <p:ph type="sldNum" sz="quarter" idx="12"/>
          </p:nvPr>
        </p:nvSpPr>
        <p:spPr/>
        <p:txBody>
          <a:bodyPr/>
          <a:lstStyle/>
          <a:p>
            <a:fld id="{A5846718-CB15-44DC-A3B0-F0ED78D869D1}" type="slidenum">
              <a:rPr lang="en-SG" smtClean="0"/>
              <a:t>9</a:t>
            </a:fld>
            <a:endParaRPr lang="en-SG"/>
          </a:p>
        </p:txBody>
      </p:sp>
      <p:graphicFrame>
        <p:nvGraphicFramePr>
          <p:cNvPr id="5" name="object 4">
            <a:extLst>
              <a:ext uri="{FF2B5EF4-FFF2-40B4-BE49-F238E27FC236}">
                <a16:creationId xmlns:a16="http://schemas.microsoft.com/office/drawing/2014/main" id="{77B4BD30-8A62-4114-BB05-DB19858C5C9B}"/>
              </a:ext>
            </a:extLst>
          </p:cNvPr>
          <p:cNvGraphicFramePr>
            <a:graphicFrameLocks noGrp="1"/>
          </p:cNvGraphicFramePr>
          <p:nvPr>
            <p:extLst>
              <p:ext uri="{D42A27DB-BD31-4B8C-83A1-F6EECF244321}">
                <p14:modId xmlns:p14="http://schemas.microsoft.com/office/powerpoint/2010/main" val="528492660"/>
              </p:ext>
            </p:extLst>
          </p:nvPr>
        </p:nvGraphicFramePr>
        <p:xfrm>
          <a:off x="781816" y="3043833"/>
          <a:ext cx="7750622" cy="1901899"/>
        </p:xfrm>
        <a:graphic>
          <a:graphicData uri="http://schemas.openxmlformats.org/drawingml/2006/table">
            <a:tbl>
              <a:tblPr firstRow="1" bandRow="1">
                <a:tableStyleId>{08FB837D-C827-4EFA-A057-4D05807E0F7C}</a:tableStyleId>
              </a:tblPr>
              <a:tblGrid>
                <a:gridCol w="213400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952326">
                  <a:extLst>
                    <a:ext uri="{9D8B030D-6E8A-4147-A177-3AD203B41FA5}">
                      <a16:colId xmlns:a16="http://schemas.microsoft.com/office/drawing/2014/main" val="1336727522"/>
                    </a:ext>
                  </a:extLst>
                </a:gridCol>
              </a:tblGrid>
              <a:tr h="859551">
                <a:tc>
                  <a:txBody>
                    <a:bodyPr/>
                    <a:lstStyle/>
                    <a:p>
                      <a:pPr algn="ctr">
                        <a:lnSpc>
                          <a:spcPct val="100000"/>
                        </a:lnSpc>
                      </a:pPr>
                      <a:endParaRPr sz="360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a:lnSpc>
                          <a:spcPct val="100000"/>
                        </a:lnSpc>
                        <a:spcBef>
                          <a:spcPts val="0"/>
                        </a:spcBef>
                      </a:pPr>
                      <a:r>
                        <a:rPr sz="2400" spc="-5" dirty="0"/>
                        <a:t>Single</a:t>
                      </a:r>
                      <a:r>
                        <a:rPr lang="en-US" altLang="zh-CN" sz="2400" spc="-5" dirty="0"/>
                        <a:t> </a:t>
                      </a:r>
                      <a:r>
                        <a:rPr sz="2400" spc="-5" dirty="0"/>
                        <a:t>instruction</a:t>
                      </a:r>
                      <a:endParaRPr sz="2400" dirty="0">
                        <a:latin typeface="Calibri"/>
                        <a:cs typeface="Calibri"/>
                      </a:endParaRPr>
                    </a:p>
                  </a:txBody>
                  <a:tcPr marL="0" marR="0" marT="1689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a:lnSpc>
                          <a:spcPct val="100000"/>
                        </a:lnSpc>
                        <a:spcBef>
                          <a:spcPts val="0"/>
                        </a:spcBef>
                      </a:pPr>
                      <a:r>
                        <a:rPr lang="en-US" altLang="zh-CN" sz="2400" dirty="0">
                          <a:latin typeface="Calibri"/>
                          <a:cs typeface="Calibri"/>
                        </a:rPr>
                        <a:t>Multiple Instruction</a:t>
                      </a:r>
                      <a:endParaRPr sz="2400" dirty="0">
                        <a:latin typeface="Calibri"/>
                        <a:cs typeface="Calibri"/>
                      </a:endParaRPr>
                    </a:p>
                  </a:txBody>
                  <a:tcPr marL="0" marR="0" marT="1689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21174">
                <a:tc>
                  <a:txBody>
                    <a:bodyPr/>
                    <a:lstStyle/>
                    <a:p>
                      <a:pPr marL="91440" algn="ctr">
                        <a:lnSpc>
                          <a:spcPct val="100000"/>
                        </a:lnSpc>
                        <a:spcBef>
                          <a:spcPts val="250"/>
                        </a:spcBef>
                      </a:pPr>
                      <a:r>
                        <a:rPr sz="2400" b="1" dirty="0"/>
                        <a:t>Single</a:t>
                      </a:r>
                      <a:r>
                        <a:rPr sz="2400" b="1" spc="-35" dirty="0"/>
                        <a:t> </a:t>
                      </a:r>
                      <a:r>
                        <a:rPr sz="2400" b="1" spc="-10" dirty="0"/>
                        <a:t>data</a:t>
                      </a:r>
                      <a:endParaRPr sz="2400" b="1" dirty="0">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2075" algn="ctr">
                        <a:lnSpc>
                          <a:spcPct val="100000"/>
                        </a:lnSpc>
                        <a:spcBef>
                          <a:spcPts val="250"/>
                        </a:spcBef>
                      </a:pPr>
                      <a:r>
                        <a:rPr sz="2400" b="1" dirty="0"/>
                        <a:t>SISD</a:t>
                      </a:r>
                      <a:endParaRPr sz="2400" b="1" dirty="0">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2075" algn="ctr">
                        <a:lnSpc>
                          <a:spcPct val="100000"/>
                        </a:lnSpc>
                        <a:spcBef>
                          <a:spcPts val="250"/>
                        </a:spcBef>
                      </a:pPr>
                      <a:r>
                        <a:rPr lang="en-US" sz="2400" b="1" dirty="0">
                          <a:latin typeface="Calibri"/>
                          <a:cs typeface="Calibri"/>
                        </a:rPr>
                        <a:t>MISD</a:t>
                      </a:r>
                      <a:endParaRPr sz="2400" b="1" dirty="0">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21174">
                <a:tc>
                  <a:txBody>
                    <a:bodyPr/>
                    <a:lstStyle/>
                    <a:p>
                      <a:pPr marL="91440" algn="ctr">
                        <a:lnSpc>
                          <a:spcPct val="100000"/>
                        </a:lnSpc>
                        <a:spcBef>
                          <a:spcPts val="250"/>
                        </a:spcBef>
                      </a:pPr>
                      <a:r>
                        <a:rPr sz="2400" b="1" dirty="0"/>
                        <a:t>Multiple</a:t>
                      </a:r>
                      <a:r>
                        <a:rPr sz="2400" b="1" spc="-50" dirty="0"/>
                        <a:t> </a:t>
                      </a:r>
                      <a:r>
                        <a:rPr sz="2400" b="1" spc="-10" dirty="0"/>
                        <a:t>data</a:t>
                      </a:r>
                      <a:endParaRPr sz="2400" b="1">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2075" algn="ctr">
                        <a:lnSpc>
                          <a:spcPct val="100000"/>
                        </a:lnSpc>
                        <a:spcBef>
                          <a:spcPts val="250"/>
                        </a:spcBef>
                      </a:pPr>
                      <a:r>
                        <a:rPr sz="2400" b="1" dirty="0"/>
                        <a:t>SIMD</a:t>
                      </a:r>
                      <a:endParaRPr sz="2400" b="1" dirty="0">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2075" algn="ctr">
                        <a:lnSpc>
                          <a:spcPct val="100000"/>
                        </a:lnSpc>
                        <a:spcBef>
                          <a:spcPts val="250"/>
                        </a:spcBef>
                      </a:pPr>
                      <a:r>
                        <a:rPr lang="en-US" sz="2400" b="1" dirty="0">
                          <a:latin typeface="Calibri"/>
                          <a:cs typeface="Calibri"/>
                        </a:rPr>
                        <a:t>MIMD</a:t>
                      </a:r>
                      <a:endParaRPr sz="2400" b="1" dirty="0">
                        <a:latin typeface="Calibri"/>
                        <a:cs typeface="Calibri"/>
                      </a:endParaRPr>
                    </a:p>
                  </a:txBody>
                  <a:tcPr marL="0" marR="0" marT="317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6" name="矩形 5">
            <a:extLst>
              <a:ext uri="{FF2B5EF4-FFF2-40B4-BE49-F238E27FC236}">
                <a16:creationId xmlns:a16="http://schemas.microsoft.com/office/drawing/2014/main" id="{247B48F9-62CB-4E62-BB5E-8D3DBE3D58E1}"/>
              </a:ext>
            </a:extLst>
          </p:cNvPr>
          <p:cNvSpPr/>
          <p:nvPr/>
        </p:nvSpPr>
        <p:spPr>
          <a:xfrm>
            <a:off x="862979" y="5517232"/>
            <a:ext cx="7165405" cy="584775"/>
          </a:xfrm>
          <a:prstGeom prst="rect">
            <a:avLst/>
          </a:prstGeom>
        </p:spPr>
        <p:txBody>
          <a:bodyPr wrap="square">
            <a:spAutoFit/>
          </a:bodyPr>
          <a:lstStyle/>
          <a:p>
            <a:r>
              <a:rPr lang="zh-CN" altLang="en-US" sz="1600" dirty="0"/>
              <a:t>其中</a:t>
            </a:r>
            <a:r>
              <a:rPr lang="en-US" altLang="zh-CN" sz="1600" dirty="0"/>
              <a:t>”I”</a:t>
            </a:r>
            <a:r>
              <a:rPr lang="zh-CN" altLang="en-US" sz="1600" dirty="0"/>
              <a:t>和</a:t>
            </a:r>
            <a:r>
              <a:rPr lang="en-US" altLang="zh-CN" sz="1600" dirty="0"/>
              <a:t>”D”</a:t>
            </a:r>
            <a:r>
              <a:rPr lang="zh-CN" altLang="en-US" sz="1600" dirty="0"/>
              <a:t>分别代表指令流和数据流。每个类别又可以根据多倍性分为两类，一类用</a:t>
            </a:r>
            <a:r>
              <a:rPr lang="en-US" altLang="zh-CN" sz="1600" dirty="0"/>
              <a:t>”S”</a:t>
            </a:r>
            <a:r>
              <a:rPr lang="zh-CN" altLang="en-US" sz="1600" dirty="0"/>
              <a:t>表示单数据流，另一类用</a:t>
            </a:r>
            <a:r>
              <a:rPr lang="en-US" altLang="zh-CN" sz="1600" dirty="0"/>
              <a:t>”M”</a:t>
            </a:r>
            <a:r>
              <a:rPr lang="zh-CN" altLang="en-US" sz="1600" dirty="0"/>
              <a:t>表示多数据流。</a:t>
            </a:r>
            <a:endParaRPr lang="en-US" altLang="zh-CN" sz="1600" dirty="0"/>
          </a:p>
        </p:txBody>
      </p:sp>
    </p:spTree>
    <p:extLst>
      <p:ext uri="{BB962C8B-B14F-4D97-AF65-F5344CB8AC3E}">
        <p14:creationId xmlns:p14="http://schemas.microsoft.com/office/powerpoint/2010/main" val="141099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3285</TotalTime>
  <Words>4253</Words>
  <Application>Microsoft Office PowerPoint</Application>
  <PresentationFormat>全屏显示(4:3)</PresentationFormat>
  <Paragraphs>605</Paragraphs>
  <Slides>68</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Microsoft YaHei UI</vt:lpstr>
      <vt:lpstr>微软雅黑</vt:lpstr>
      <vt:lpstr>Arial</vt:lpstr>
      <vt:lpstr>Arial Black</vt:lpstr>
      <vt:lpstr>Bodoni MT</vt:lpstr>
      <vt:lpstr>Calibri</vt:lpstr>
      <vt:lpstr>Times New Roman</vt:lpstr>
      <vt:lpstr>Wingdings</vt:lpstr>
      <vt:lpstr>Office Theme</vt:lpstr>
      <vt:lpstr>PowerPoint 演示文稿</vt:lpstr>
      <vt:lpstr>本讲要点</vt:lpstr>
      <vt:lpstr>（一）计算机体系结构分类</vt:lpstr>
      <vt:lpstr>传统计算机分类方法</vt:lpstr>
      <vt:lpstr>传统计算机分类方法</vt:lpstr>
      <vt:lpstr>传统分类方法的缺陷</vt:lpstr>
      <vt:lpstr>弗林介绍</vt:lpstr>
      <vt:lpstr>弗林分类法的相关概念</vt:lpstr>
      <vt:lpstr>弗林分类法</vt:lpstr>
      <vt:lpstr>弗林分类法</vt:lpstr>
      <vt:lpstr>SISD体系结构</vt:lpstr>
      <vt:lpstr>SIMD体系结构</vt:lpstr>
      <vt:lpstr>SIMD示例</vt:lpstr>
      <vt:lpstr>SIMD</vt:lpstr>
      <vt:lpstr>SIMD体系结构 – 阵列计算机</vt:lpstr>
      <vt:lpstr>SIMD体系结构 – 阵列计算机</vt:lpstr>
      <vt:lpstr>SIMD体系结构 – 向量计算机</vt:lpstr>
      <vt:lpstr>SIMD体系结构 – 向量计算机</vt:lpstr>
      <vt:lpstr>PowerPoint 演示文稿</vt:lpstr>
      <vt:lpstr>向量处理器 vs. 传统CPU</vt:lpstr>
      <vt:lpstr>向量处理器的主要部件</vt:lpstr>
      <vt:lpstr>向量处理器的主要部件</vt:lpstr>
      <vt:lpstr>向量处理器的优点</vt:lpstr>
      <vt:lpstr>向量处理器的缺点</vt:lpstr>
      <vt:lpstr>MISD体系结构</vt:lpstr>
      <vt:lpstr>MIMD体系结构</vt:lpstr>
      <vt:lpstr>PowerPoint 演示文稿</vt:lpstr>
      <vt:lpstr>扩展：SIMT体系结构</vt:lpstr>
      <vt:lpstr>SIMT vs. SIMD</vt:lpstr>
      <vt:lpstr>图形处理单元（GPU）</vt:lpstr>
      <vt:lpstr>图形处理单元（GPU）</vt:lpstr>
      <vt:lpstr>Flynn分类法的局限性</vt:lpstr>
      <vt:lpstr>弗林分类法的扩展</vt:lpstr>
      <vt:lpstr>MIMD细化分类</vt:lpstr>
      <vt:lpstr>MIMD体系结构 – 共享式内存</vt:lpstr>
      <vt:lpstr>MIMD体系结构 – 分布式内存</vt:lpstr>
      <vt:lpstr>（二）共享式内存系统</vt:lpstr>
      <vt:lpstr>共享式内存系统</vt:lpstr>
      <vt:lpstr>1）集中共享式内存</vt:lpstr>
      <vt:lpstr>集中共享式内存系统的特点</vt:lpstr>
      <vt:lpstr>PowerPoint 演示文稿</vt:lpstr>
      <vt:lpstr>2）分布式共享内存系统</vt:lpstr>
      <vt:lpstr>分布式共享内存系统的特点</vt:lpstr>
      <vt:lpstr>PowerPoint 演示文稿</vt:lpstr>
      <vt:lpstr>PowerPoint 演示文稿</vt:lpstr>
      <vt:lpstr>（三）分布式内存系统</vt:lpstr>
      <vt:lpstr>分布式内存系统</vt:lpstr>
      <vt:lpstr>1）大规模并行处理系统</vt:lpstr>
      <vt:lpstr>大规模并行处理系统基本架构</vt:lpstr>
      <vt:lpstr>2）工作站机群系统</vt:lpstr>
      <vt:lpstr>工作站机群系统的基本架构</vt:lpstr>
      <vt:lpstr>COW的交换机层次结构</vt:lpstr>
      <vt:lpstr>PowerPoint 演示文稿</vt:lpstr>
      <vt:lpstr>PowerPoint 演示文稿</vt:lpstr>
      <vt:lpstr>PowerPoint 演示文稿</vt:lpstr>
      <vt:lpstr>COW vs. HPC</vt:lpstr>
      <vt:lpstr>（四）非冯诺依曼体系结构系统</vt:lpstr>
      <vt:lpstr>传统冯诺依曼体系结构</vt:lpstr>
      <vt:lpstr>冯诺依曼体系结构的特点</vt:lpstr>
      <vt:lpstr>非冯诺依曼结构出现的原因</vt:lpstr>
      <vt:lpstr>哈佛结构</vt:lpstr>
      <vt:lpstr>改进型哈佛结构</vt:lpstr>
      <vt:lpstr>哈佛结构</vt:lpstr>
      <vt:lpstr>其他非冯架构的计算机</vt:lpstr>
      <vt:lpstr>数据流计算机</vt:lpstr>
      <vt:lpstr>数据流思想在常用计算模型中的应用</vt:lpstr>
      <vt:lpstr>数据流计算机的先驱</vt:lpstr>
      <vt:lpstr>小结</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Storm for Real-Time Stream Data Analytic</dc:title>
  <dc:creator>Tom Fu</dc:creator>
  <cp:lastModifiedBy>Jones Wong</cp:lastModifiedBy>
  <cp:revision>504</cp:revision>
  <dcterms:created xsi:type="dcterms:W3CDTF">2015-08-27T02:23:10Z</dcterms:created>
  <dcterms:modified xsi:type="dcterms:W3CDTF">2024-02-28T05:52:36Z</dcterms:modified>
</cp:coreProperties>
</file>